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305" r:id="rId5"/>
    <p:sldId id="306" r:id="rId6"/>
    <p:sldId id="294" r:id="rId7"/>
    <p:sldId id="295" r:id="rId8"/>
    <p:sldId id="304" r:id="rId9"/>
    <p:sldId id="262" r:id="rId10"/>
    <p:sldId id="261" r:id="rId11"/>
    <p:sldId id="281" r:id="rId12"/>
    <p:sldId id="260" r:id="rId13"/>
    <p:sldId id="283" r:id="rId14"/>
    <p:sldId id="267" r:id="rId15"/>
    <p:sldId id="268" r:id="rId16"/>
    <p:sldId id="284" r:id="rId17"/>
    <p:sldId id="285" r:id="rId18"/>
    <p:sldId id="286" r:id="rId19"/>
    <p:sldId id="287" r:id="rId20"/>
    <p:sldId id="273" r:id="rId21"/>
    <p:sldId id="297" r:id="rId22"/>
    <p:sldId id="298" r:id="rId23"/>
    <p:sldId id="299" r:id="rId24"/>
    <p:sldId id="300" r:id="rId25"/>
    <p:sldId id="303" r:id="rId26"/>
    <p:sldId id="307" r:id="rId27"/>
    <p:sldId id="302"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F3C6E6-6AC5-5AF3-D517-E2CF9EF91B33}" name="McClung Debra" initials="MD" userId="S::mcclung@dps.state.ia.us::a9d35455-edf5-4906-9a39-f4d5179579c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A9930D-CB78-C1B9-9F5C-3AB6A85505B7}" v="1" dt="2023-08-22T17:37:29.1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61"/>
    <p:restoredTop sz="91886"/>
  </p:normalViewPr>
  <p:slideViewPr>
    <p:cSldViewPr snapToGrid="0">
      <p:cViewPr varScale="1">
        <p:scale>
          <a:sx n="105" d="100"/>
          <a:sy n="105" d="100"/>
        </p:scale>
        <p:origin x="126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lung Debra" userId="S::mcclung@dps.state.ia.us::a9d35455-edf5-4906-9a39-f4d5179579c2" providerId="AD" clId="Web-{CFA9930D-CB78-C1B9-9F5C-3AB6A85505B7}"/>
    <pc:docChg chg="modSld">
      <pc:chgData name="McClung Debra" userId="S::mcclung@dps.state.ia.us::a9d35455-edf5-4906-9a39-f4d5179579c2" providerId="AD" clId="Web-{CFA9930D-CB78-C1B9-9F5C-3AB6A85505B7}" dt="2023-08-22T17:37:29.115" v="0" actId="14100"/>
      <pc:docMkLst>
        <pc:docMk/>
      </pc:docMkLst>
      <pc:sldChg chg="modSp">
        <pc:chgData name="McClung Debra" userId="S::mcclung@dps.state.ia.us::a9d35455-edf5-4906-9a39-f4d5179579c2" providerId="AD" clId="Web-{CFA9930D-CB78-C1B9-9F5C-3AB6A85505B7}" dt="2023-08-22T17:37:29.115" v="0" actId="14100"/>
        <pc:sldMkLst>
          <pc:docMk/>
          <pc:sldMk cId="1091748855" sldId="302"/>
        </pc:sldMkLst>
        <pc:spChg chg="mod">
          <ac:chgData name="McClung Debra" userId="S::mcclung@dps.state.ia.us::a9d35455-edf5-4906-9a39-f4d5179579c2" providerId="AD" clId="Web-{CFA9930D-CB78-C1B9-9F5C-3AB6A85505B7}" dt="2023-08-22T17:37:29.115" v="0" actId="14100"/>
          <ac:spMkLst>
            <pc:docMk/>
            <pc:sldMk cId="1091748855" sldId="302"/>
            <ac:spMk id="8" creationId="{32A08AA5-1663-4336-CDF4-CF7A21275DF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3D3497B-E1C9-AF4A-9174-1DE77ED1FF55}" type="datetimeFigureOut">
              <a:rPr lang="en-US" smtClean="0"/>
              <a:t>8/22/2023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394D7E-6E62-8349-82C2-93D3D4B63D0C}" type="slidenum">
              <a:rPr lang="en-US" smtClean="0"/>
              <a:t>‹#›</a:t>
            </a:fld>
            <a:endParaRPr lang="en-US"/>
          </a:p>
        </p:txBody>
      </p:sp>
    </p:spTree>
    <p:extLst>
      <p:ext uri="{BB962C8B-B14F-4D97-AF65-F5344CB8AC3E}">
        <p14:creationId xmlns:p14="http://schemas.microsoft.com/office/powerpoint/2010/main" val="1089455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The purpose of this presentation is to introduce the </a:t>
            </a:r>
            <a:r>
              <a:rPr lang="en-US" sz="1200" dirty="0" err="1">
                <a:latin typeface="Arial" panose="020B0604020202020204" pitchFamily="34" charset="0"/>
                <a:cs typeface="Arial" panose="020B0604020202020204" pitchFamily="34" charset="0"/>
              </a:rPr>
              <a:t>Safe+Sound</a:t>
            </a:r>
            <a:r>
              <a:rPr lang="en-US" sz="1200" dirty="0">
                <a:latin typeface="Arial" panose="020B0604020202020204" pitchFamily="34" charset="0"/>
                <a:cs typeface="Arial" panose="020B0604020202020204" pitchFamily="34" charset="0"/>
              </a:rPr>
              <a:t> Iowa school safety reporting system and share easy-to-follow information about why, when and how to use it in helping protect against violence in Iowa’s schools. </a:t>
            </a:r>
          </a:p>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2</a:t>
            </a:fld>
            <a:endParaRPr lang="en-US"/>
          </a:p>
        </p:txBody>
      </p:sp>
    </p:spTree>
    <p:extLst>
      <p:ext uri="{BB962C8B-B14F-4D97-AF65-F5344CB8AC3E}">
        <p14:creationId xmlns:p14="http://schemas.microsoft.com/office/powerpoint/2010/main" val="1778584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1.   When entering a report for the first time from the </a:t>
            </a:r>
            <a:r>
              <a:rPr lang="en-US" sz="1100" dirty="0" err="1">
                <a:latin typeface="Arial" panose="020B0604020202020204" pitchFamily="34" charset="0"/>
                <a:cs typeface="Arial" panose="020B0604020202020204" pitchFamily="34" charset="0"/>
              </a:rPr>
              <a:t>SafeandSoundIowa.gov</a:t>
            </a:r>
            <a:r>
              <a:rPr lang="en-US" sz="1100" dirty="0">
                <a:latin typeface="Arial" panose="020B0604020202020204" pitchFamily="34" charset="0"/>
                <a:cs typeface="Arial" panose="020B0604020202020204" pitchFamily="34" charset="0"/>
              </a:rPr>
              <a:t> website or the </a:t>
            </a:r>
            <a:r>
              <a:rPr lang="en-US" sz="1100" dirty="0" err="1">
                <a:latin typeface="Arial" panose="020B0604020202020204" pitchFamily="34" charset="0"/>
                <a:cs typeface="Arial" panose="020B0604020202020204" pitchFamily="34" charset="0"/>
              </a:rPr>
              <a:t>Safe+Sound</a:t>
            </a:r>
            <a:r>
              <a:rPr lang="en-US" sz="1100" dirty="0">
                <a:latin typeface="Arial" panose="020B0604020202020204" pitchFamily="34" charset="0"/>
                <a:cs typeface="Arial" panose="020B0604020202020204" pitchFamily="34" charset="0"/>
              </a:rPr>
              <a:t> Iowa mobile app, you will be asked to enter a 4-digit passcode. </a:t>
            </a:r>
            <a:r>
              <a:rPr lang="en-US" sz="1600" dirty="0">
                <a:latin typeface="Arial" panose="020B0604020202020204" pitchFamily="34" charset="0"/>
                <a:cs typeface="Arial" panose="020B0604020202020204" pitchFamily="34" charset="0"/>
              </a:rPr>
              <a:t>You will use this passcode to log in and to access your reports going forward. </a:t>
            </a:r>
          </a:p>
          <a:p>
            <a:pPr>
              <a:lnSpc>
                <a:spcPct val="115000"/>
              </a:lnSpc>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3394D7E-6E62-8349-82C2-93D3D4B63D0C}" type="slidenum">
              <a:rPr lang="en-US" smtClean="0"/>
              <a:t>11</a:t>
            </a:fld>
            <a:endParaRPr lang="en-US"/>
          </a:p>
        </p:txBody>
      </p:sp>
    </p:spTree>
    <p:extLst>
      <p:ext uri="{BB962C8B-B14F-4D97-AF65-F5344CB8AC3E}">
        <p14:creationId xmlns:p14="http://schemas.microsoft.com/office/powerpoint/2010/main" val="142488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buFont typeface="+mj-lt"/>
              <a:buNone/>
            </a:pPr>
            <a:r>
              <a:rPr lang="en-US" sz="1100" dirty="0">
                <a:latin typeface="Arial" panose="020B0604020202020204" pitchFamily="34" charset="0"/>
                <a:cs typeface="Arial" panose="020B0604020202020204" pitchFamily="34" charset="0"/>
              </a:rPr>
              <a:t>2.   Select your city and school from the dropdown menu. </a:t>
            </a:r>
          </a:p>
          <a:p>
            <a:pPr marL="0" indent="0">
              <a:lnSpc>
                <a:spcPct val="115000"/>
              </a:lnSpc>
              <a:buFont typeface="+mj-lt"/>
              <a:buNone/>
            </a:pPr>
            <a:endParaRPr lang="en-US" sz="1100" dirty="0">
              <a:latin typeface="Arial" panose="020B0604020202020204" pitchFamily="34" charset="0"/>
              <a:cs typeface="Arial" panose="020B0604020202020204" pitchFamily="34" charset="0"/>
            </a:endParaRPr>
          </a:p>
          <a:p>
            <a:pPr marL="0" indent="0">
              <a:lnSpc>
                <a:spcPct val="115000"/>
              </a:lnSpc>
              <a:buFont typeface="+mj-lt"/>
              <a:buNone/>
            </a:pPr>
            <a:r>
              <a:rPr lang="en-US" sz="1100" dirty="0">
                <a:latin typeface="Arial" panose="020B0604020202020204" pitchFamily="34" charset="0"/>
                <a:cs typeface="Arial" panose="020B0604020202020204" pitchFamily="34" charset="0"/>
              </a:rPr>
              <a:t>3.   Select the type of safety concern or event you are reporting from the dropdown menu. You will only be allowed to choose one. </a:t>
            </a:r>
          </a:p>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12</a:t>
            </a:fld>
            <a:endParaRPr lang="en-US"/>
          </a:p>
        </p:txBody>
      </p:sp>
    </p:spTree>
    <p:extLst>
      <p:ext uri="{BB962C8B-B14F-4D97-AF65-F5344CB8AC3E}">
        <p14:creationId xmlns:p14="http://schemas.microsoft.com/office/powerpoint/2010/main" val="1066101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spcAft>
                <a:spcPts val="306"/>
              </a:spcAft>
              <a:buFont typeface="+mj-lt"/>
              <a:buNone/>
            </a:pPr>
            <a:r>
              <a:rPr lang="en-US" sz="1100" dirty="0">
                <a:latin typeface="Arial" panose="020B0604020202020204" pitchFamily="34" charset="0"/>
                <a:cs typeface="Arial" panose="020B0604020202020204" pitchFamily="34" charset="0"/>
              </a:rPr>
              <a:t>4.    Provide a description of your concern and as many details as possible, such as:</a:t>
            </a:r>
          </a:p>
          <a:p>
            <a:pPr marL="815302" lvl="1" indent="-349415">
              <a:lnSpc>
                <a:spcPct val="115000"/>
              </a:lnSpc>
              <a:buFont typeface="Symbol" pitchFamily="2" charset="2"/>
              <a:buChar char=""/>
            </a:pPr>
            <a:r>
              <a:rPr lang="en-US" sz="1100" dirty="0">
                <a:latin typeface="Arial" panose="020B0604020202020204" pitchFamily="34" charset="0"/>
                <a:cs typeface="Arial" panose="020B0604020202020204" pitchFamily="34" charset="0"/>
              </a:rPr>
              <a:t>Time and date the event occurred </a:t>
            </a:r>
          </a:p>
          <a:p>
            <a:pPr marL="815302" lvl="1" indent="-349415">
              <a:lnSpc>
                <a:spcPct val="115000"/>
              </a:lnSpc>
              <a:buFont typeface="Symbol" pitchFamily="2" charset="2"/>
              <a:buChar char=""/>
            </a:pPr>
            <a:r>
              <a:rPr lang="en-US" sz="1100" dirty="0">
                <a:latin typeface="Arial" panose="020B0604020202020204" pitchFamily="34" charset="0"/>
                <a:cs typeface="Arial" panose="020B0604020202020204" pitchFamily="34" charset="0"/>
              </a:rPr>
              <a:t>Name, grade, ethnicity, gender, physical characteristics and address of the person  involved </a:t>
            </a:r>
          </a:p>
          <a:p>
            <a:pPr marL="815302" lvl="1" indent="-349415">
              <a:lnSpc>
                <a:spcPct val="115000"/>
              </a:lnSpc>
              <a:buFont typeface="Symbol" pitchFamily="2" charset="2"/>
              <a:buChar char=""/>
            </a:pPr>
            <a:r>
              <a:rPr lang="en-US" sz="1100" dirty="0">
                <a:latin typeface="Arial" panose="020B0604020202020204" pitchFamily="34" charset="0"/>
                <a:cs typeface="Arial" panose="020B0604020202020204" pitchFamily="34" charset="0"/>
              </a:rPr>
              <a:t>Vehicle information—make, model, year, color, license plate number and any identifying marks, bumper stickers, company logos, etc. </a:t>
            </a:r>
          </a:p>
          <a:p>
            <a:pPr marL="815302" lvl="1" indent="-349415">
              <a:lnSpc>
                <a:spcPct val="115000"/>
              </a:lnSpc>
              <a:buFont typeface="Symbol" pitchFamily="2" charset="2"/>
              <a:buChar char=""/>
            </a:pPr>
            <a:r>
              <a:rPr lang="en-US" sz="1100" dirty="0">
                <a:latin typeface="Arial" panose="020B0604020202020204" pitchFamily="34" charset="0"/>
                <a:cs typeface="Arial" panose="020B0604020202020204" pitchFamily="34" charset="0"/>
              </a:rPr>
              <a:t>With your report, you can attach related photos, videos, audio files, etc. </a:t>
            </a:r>
          </a:p>
          <a:p>
            <a:pPr marL="815302" lvl="1" indent="-349415">
              <a:lnSpc>
                <a:spcPct val="115000"/>
              </a:lnSpc>
              <a:buFont typeface="Symbol" pitchFamily="2" charset="2"/>
              <a:buChar char=""/>
            </a:pPr>
            <a:endParaRPr lang="en-US" sz="1100" dirty="0">
              <a:latin typeface="Arial" panose="020B0604020202020204" pitchFamily="34" charset="0"/>
              <a:cs typeface="Arial" panose="020B0604020202020204" pitchFamily="34" charset="0"/>
            </a:endParaRPr>
          </a:p>
          <a:p>
            <a:pPr>
              <a:lnSpc>
                <a:spcPct val="115000"/>
              </a:lnSpc>
            </a:pPr>
            <a:r>
              <a:rPr lang="en-US" sz="1100" dirty="0">
                <a:latin typeface="Arial" panose="020B0604020202020204" pitchFamily="34" charset="0"/>
                <a:cs typeface="Arial" panose="020B0604020202020204" pitchFamily="34" charset="0"/>
              </a:rPr>
              <a:t>The more information you share, the more effective the response can be to your report. </a:t>
            </a:r>
          </a:p>
          <a:p>
            <a:pPr>
              <a:lnSpc>
                <a:spcPct val="115000"/>
              </a:lnSpc>
            </a:pPr>
            <a:endParaRPr lang="en-US" sz="1100" dirty="0">
              <a:latin typeface="Arial" panose="020B0604020202020204" pitchFamily="34" charset="0"/>
              <a:cs typeface="Arial" panose="020B0604020202020204" pitchFamily="34" charset="0"/>
            </a:endParaRPr>
          </a:p>
          <a:p>
            <a:pPr>
              <a:lnSpc>
                <a:spcPct val="115000"/>
              </a:lnSpc>
            </a:pPr>
            <a:r>
              <a:rPr lang="en-US" sz="1100" dirty="0">
                <a:latin typeface="Arial" panose="020B0604020202020204" pitchFamily="34" charset="0"/>
                <a:cs typeface="Arial" panose="020B0604020202020204" pitchFamily="34" charset="0"/>
              </a:rPr>
              <a:t>The content of your report is confidential, and any identifiable information about you remains anonymous.  </a:t>
            </a:r>
          </a:p>
          <a:p>
            <a:pPr marL="1397660">
              <a:lnSpc>
                <a:spcPct val="115000"/>
              </a:lnSpc>
            </a:pPr>
            <a:r>
              <a:rPr lang="en-US" sz="1800" dirty="0">
                <a:latin typeface="Arial" panose="020B060402020202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931774" indent="-931774">
              <a:lnSpc>
                <a:spcPct val="115000"/>
              </a:lnSpc>
            </a:pPr>
            <a:r>
              <a:rPr lang="en-US" sz="1800" dirty="0">
                <a:latin typeface="Arial" panose="020B060402020202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13</a:t>
            </a:fld>
            <a:endParaRPr lang="en-US"/>
          </a:p>
        </p:txBody>
      </p:sp>
    </p:spTree>
    <p:extLst>
      <p:ext uri="{BB962C8B-B14F-4D97-AF65-F5344CB8AC3E}">
        <p14:creationId xmlns:p14="http://schemas.microsoft.com/office/powerpoint/2010/main" val="1178750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buFont typeface="+mj-lt"/>
              <a:buNone/>
            </a:pPr>
            <a:r>
              <a:rPr lang="en-US" sz="1100" dirty="0">
                <a:latin typeface="Arial" panose="020B0604020202020204" pitchFamily="34" charset="0"/>
                <a:cs typeface="Arial" panose="020B0604020202020204" pitchFamily="34" charset="0"/>
              </a:rPr>
              <a:t>5.    After entering your report, click “Submit.” </a:t>
            </a:r>
          </a:p>
          <a:p>
            <a:pPr marL="0" indent="0">
              <a:lnSpc>
                <a:spcPct val="115000"/>
              </a:lnSpc>
              <a:buFont typeface="+mj-lt"/>
              <a:buNone/>
            </a:pPr>
            <a:endParaRPr lang="en-US" sz="1100" dirty="0">
              <a:latin typeface="Arial" panose="020B0604020202020204" pitchFamily="34" charset="0"/>
              <a:cs typeface="Arial" panose="020B0604020202020204" pitchFamily="34" charset="0"/>
            </a:endParaRPr>
          </a:p>
          <a:p>
            <a:pPr marL="0" indent="0">
              <a:lnSpc>
                <a:spcPct val="115000"/>
              </a:lnSpc>
              <a:buFont typeface="+mj-lt"/>
              <a:buNone/>
            </a:pPr>
            <a:r>
              <a:rPr lang="en-US" sz="1100" dirty="0">
                <a:latin typeface="Arial" panose="020B0604020202020204" pitchFamily="34" charset="0"/>
                <a:cs typeface="Arial" panose="020B0604020202020204" pitchFamily="34" charset="0"/>
              </a:rPr>
              <a:t>6.    Once you have submitted your report a </a:t>
            </a:r>
            <a:r>
              <a:rPr lang="en-US" sz="1100" dirty="0" err="1">
                <a:latin typeface="Arial" panose="020B0604020202020204" pitchFamily="34" charset="0"/>
                <a:cs typeface="Arial" panose="020B0604020202020204" pitchFamily="34" charset="0"/>
              </a:rPr>
              <a:t>Safe+Sound</a:t>
            </a:r>
            <a:r>
              <a:rPr lang="en-US" sz="1100" dirty="0">
                <a:latin typeface="Arial" panose="020B0604020202020204" pitchFamily="34" charset="0"/>
                <a:cs typeface="Arial" panose="020B0604020202020204" pitchFamily="34" charset="0"/>
              </a:rPr>
              <a:t> Iowa dispatcher will start a live chat session to answer your questions and ask for additional information, if needed. </a:t>
            </a:r>
          </a:p>
          <a:p>
            <a:pPr>
              <a:lnSpc>
                <a:spcPct val="115000"/>
              </a:lnSpc>
            </a:pPr>
            <a:r>
              <a:rPr lang="en-US" sz="1100" dirty="0">
                <a:latin typeface="Arial" panose="020B0604020202020204" pitchFamily="34" charset="0"/>
                <a:cs typeface="Arial" panose="020B0604020202020204" pitchFamily="34" charset="0"/>
              </a:rPr>
              <a:t> </a:t>
            </a:r>
          </a:p>
          <a:p>
            <a:pPr>
              <a:lnSpc>
                <a:spcPct val="115000"/>
              </a:lnSpc>
            </a:pPr>
            <a:r>
              <a:rPr lang="en-US" sz="1100" dirty="0">
                <a:latin typeface="Arial" panose="020B0604020202020204" pitchFamily="34" charset="0"/>
                <a:cs typeface="Arial" panose="020B0604020202020204" pitchFamily="34" charset="0"/>
              </a:rPr>
              <a:t>You will receive a confirmation within the chat when your report has been successfully submitted. </a:t>
            </a:r>
          </a:p>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14</a:t>
            </a:fld>
            <a:endParaRPr lang="en-US"/>
          </a:p>
        </p:txBody>
      </p:sp>
    </p:spTree>
    <p:extLst>
      <p:ext uri="{BB962C8B-B14F-4D97-AF65-F5344CB8AC3E}">
        <p14:creationId xmlns:p14="http://schemas.microsoft.com/office/powerpoint/2010/main" val="3819948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100" dirty="0">
                <a:latin typeface="Arial" panose="020B0604020202020204" pitchFamily="34" charset="0"/>
                <a:cs typeface="Arial" panose="020B0604020202020204" pitchFamily="34" charset="0"/>
              </a:rPr>
              <a:t>7.    Instructions will be given about how to follow-up on the status of your report, view replies from </a:t>
            </a:r>
            <a:r>
              <a:rPr lang="en-US" sz="1100" dirty="0" err="1">
                <a:latin typeface="Arial" panose="020B0604020202020204" pitchFamily="34" charset="0"/>
                <a:cs typeface="Arial" panose="020B0604020202020204" pitchFamily="34" charset="0"/>
              </a:rPr>
              <a:t>Safe+Sound</a:t>
            </a:r>
            <a:r>
              <a:rPr lang="en-US" sz="1100" dirty="0">
                <a:latin typeface="Arial" panose="020B0604020202020204" pitchFamily="34" charset="0"/>
                <a:cs typeface="Arial" panose="020B0604020202020204" pitchFamily="34" charset="0"/>
              </a:rPr>
              <a:t> Iowa or add information. </a:t>
            </a:r>
          </a:p>
          <a:p>
            <a:pPr>
              <a:lnSpc>
                <a:spcPct val="115000"/>
              </a:lnSpc>
            </a:pPr>
            <a:r>
              <a:rPr lang="en-US" sz="1100" dirty="0">
                <a:latin typeface="Arial" panose="020B0604020202020204" pitchFamily="34" charset="0"/>
                <a:cs typeface="Arial" panose="020B0604020202020204" pitchFamily="34" charset="0"/>
              </a:rPr>
              <a:t> </a:t>
            </a:r>
          </a:p>
          <a:p>
            <a:pPr marL="349415" indent="-349415">
              <a:lnSpc>
                <a:spcPct val="115000"/>
              </a:lnSpc>
              <a:buFont typeface="Symbol" pitchFamily="2" charset="2"/>
              <a:buChar char=""/>
            </a:pPr>
            <a:r>
              <a:rPr lang="en-US" sz="1100" dirty="0" err="1">
                <a:latin typeface="Arial" panose="020B0604020202020204" pitchFamily="34" charset="0"/>
                <a:cs typeface="Arial" panose="020B0604020202020204" pitchFamily="34" charset="0"/>
              </a:rPr>
              <a:t>Safe+Sound</a:t>
            </a:r>
            <a:r>
              <a:rPr lang="en-US" sz="1100" dirty="0">
                <a:latin typeface="Arial" panose="020B0604020202020204" pitchFamily="34" charset="0"/>
                <a:cs typeface="Arial" panose="020B0604020202020204" pitchFamily="34" charset="0"/>
              </a:rPr>
              <a:t> Iowa mobile app – Use the “Review/Update Existing Tip” menu on the main screen </a:t>
            </a:r>
          </a:p>
          <a:p>
            <a:pPr marL="349415" indent="-349415">
              <a:lnSpc>
                <a:spcPct val="115000"/>
              </a:lnSpc>
              <a:buFont typeface="Symbol" pitchFamily="2" charset="2"/>
              <a:buChar char=""/>
            </a:pPr>
            <a:r>
              <a:rPr lang="en-US" sz="1100" dirty="0" err="1">
                <a:latin typeface="Arial" panose="020B0604020202020204" pitchFamily="34" charset="0"/>
                <a:cs typeface="Arial" panose="020B0604020202020204" pitchFamily="34" charset="0"/>
              </a:rPr>
              <a:t>SafeandSoundIowa.gov</a:t>
            </a:r>
            <a:r>
              <a:rPr lang="en-US" sz="1100" dirty="0">
                <a:latin typeface="Arial" panose="020B0604020202020204" pitchFamily="34" charset="0"/>
                <a:cs typeface="Arial" panose="020B0604020202020204" pitchFamily="34" charset="0"/>
              </a:rPr>
              <a:t> – Use the unique ID and password provided at the time you submitted your report </a:t>
            </a:r>
          </a:p>
          <a:p>
            <a:pPr marL="349415" indent="-349415">
              <a:lnSpc>
                <a:spcPct val="115000"/>
              </a:lnSpc>
              <a:buFont typeface="Symbol" pitchFamily="2" charset="2"/>
              <a:buChar char=""/>
            </a:pPr>
            <a:r>
              <a:rPr lang="en-US" sz="1100" dirty="0" err="1">
                <a:latin typeface="Arial" panose="020B0604020202020204" pitchFamily="34" charset="0"/>
                <a:cs typeface="Arial" panose="020B0604020202020204" pitchFamily="34" charset="0"/>
              </a:rPr>
              <a:t>Safe+Sound</a:t>
            </a:r>
            <a:r>
              <a:rPr lang="en-US" sz="1100" dirty="0">
                <a:latin typeface="Arial" panose="020B0604020202020204" pitchFamily="34" charset="0"/>
                <a:cs typeface="Arial" panose="020B0604020202020204" pitchFamily="34" charset="0"/>
              </a:rPr>
              <a:t> Iowa tip line – Call 800-224-6018 and share your request with the dispatcher  </a:t>
            </a:r>
          </a:p>
          <a:p>
            <a:r>
              <a:rPr lang="en-US" sz="1800" dirty="0">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15</a:t>
            </a:fld>
            <a:endParaRPr lang="en-US"/>
          </a:p>
        </p:txBody>
      </p:sp>
    </p:spTree>
    <p:extLst>
      <p:ext uri="{BB962C8B-B14F-4D97-AF65-F5344CB8AC3E}">
        <p14:creationId xmlns:p14="http://schemas.microsoft.com/office/powerpoint/2010/main" val="1078974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16</a:t>
            </a:fld>
            <a:endParaRPr lang="en-US"/>
          </a:p>
        </p:txBody>
      </p:sp>
    </p:spTree>
    <p:extLst>
      <p:ext uri="{BB962C8B-B14F-4D97-AF65-F5344CB8AC3E}">
        <p14:creationId xmlns:p14="http://schemas.microsoft.com/office/powerpoint/2010/main" val="2019547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17</a:t>
            </a:fld>
            <a:endParaRPr lang="en-US"/>
          </a:p>
        </p:txBody>
      </p:sp>
    </p:spTree>
    <p:extLst>
      <p:ext uri="{BB962C8B-B14F-4D97-AF65-F5344CB8AC3E}">
        <p14:creationId xmlns:p14="http://schemas.microsoft.com/office/powerpoint/2010/main" val="3516398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A safety concern is reported securely and anonymously via:</a:t>
            </a:r>
          </a:p>
          <a:p>
            <a:pPr marL="291179" indent="-291179">
              <a:buFont typeface="Arial" panose="020B0604020202020204" pitchFamily="34" charset="0"/>
              <a:buChar char="•"/>
            </a:pPr>
            <a:r>
              <a:rPr lang="en-US" sz="1100" dirty="0" err="1">
                <a:latin typeface="Arial" panose="020B0604020202020204" pitchFamily="34" charset="0"/>
                <a:cs typeface="Arial" panose="020B0604020202020204" pitchFamily="34" charset="0"/>
              </a:rPr>
              <a:t>SafeandSoundIowa.gov</a:t>
            </a:r>
            <a:endParaRPr lang="en-US" sz="1100" dirty="0">
              <a:latin typeface="Arial" panose="020B0604020202020204" pitchFamily="34" charset="0"/>
              <a:cs typeface="Arial" panose="020B0604020202020204" pitchFamily="34" charset="0"/>
            </a:endParaRPr>
          </a:p>
          <a:p>
            <a:pPr marL="291179" indent="-291179">
              <a:buFont typeface="Arial" panose="020B0604020202020204" pitchFamily="34" charset="0"/>
              <a:buChar char="•"/>
            </a:pPr>
            <a:r>
              <a:rPr lang="en-US" sz="1100" dirty="0" err="1">
                <a:latin typeface="Arial" panose="020B0604020202020204" pitchFamily="34" charset="0"/>
                <a:cs typeface="Arial" panose="020B0604020202020204" pitchFamily="34" charset="0"/>
              </a:rPr>
              <a:t>Safe+Sound</a:t>
            </a:r>
            <a:r>
              <a:rPr lang="en-US" sz="1100" dirty="0">
                <a:latin typeface="Arial" panose="020B0604020202020204" pitchFamily="34" charset="0"/>
                <a:cs typeface="Arial" panose="020B0604020202020204" pitchFamily="34" charset="0"/>
              </a:rPr>
              <a:t> Iowa mobile app, or </a:t>
            </a:r>
          </a:p>
          <a:p>
            <a:pPr marL="291179" indent="-291179">
              <a:buFont typeface="Arial" panose="020B0604020202020204" pitchFamily="34" charset="0"/>
              <a:buChar char="•"/>
            </a:pPr>
            <a:r>
              <a:rPr lang="en-US" sz="1100" dirty="0">
                <a:latin typeface="Arial" panose="020B0604020202020204" pitchFamily="34" charset="0"/>
                <a:cs typeface="Arial" panose="020B0604020202020204" pitchFamily="34" charset="0"/>
              </a:rPr>
              <a:t>800-224-6018</a:t>
            </a:r>
          </a:p>
          <a:p>
            <a:pPr marL="291179" indent="-291179">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291179" indent="-291179">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Reports are monitored 24/7, 365 days a year. </a:t>
            </a:r>
          </a:p>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18</a:t>
            </a:fld>
            <a:endParaRPr lang="en-US"/>
          </a:p>
        </p:txBody>
      </p:sp>
    </p:spTree>
    <p:extLst>
      <p:ext uri="{BB962C8B-B14F-4D97-AF65-F5344CB8AC3E}">
        <p14:creationId xmlns:p14="http://schemas.microsoft.com/office/powerpoint/2010/main" val="896618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a:latin typeface="Arial" panose="020B0604020202020204" pitchFamily="34" charset="0"/>
                <a:cs typeface="Arial" panose="020B0604020202020204" pitchFamily="34" charset="0"/>
              </a:rPr>
              <a:t>A trained </a:t>
            </a:r>
            <a:r>
              <a:rPr lang="en-US" sz="1100" dirty="0" err="1">
                <a:latin typeface="Arial" panose="020B0604020202020204" pitchFamily="34" charset="0"/>
                <a:cs typeface="Arial" panose="020B0604020202020204" pitchFamily="34" charset="0"/>
              </a:rPr>
              <a:t>Safe+Sound</a:t>
            </a:r>
            <a:r>
              <a:rPr lang="en-US" sz="1100" dirty="0">
                <a:latin typeface="Arial" panose="020B0604020202020204" pitchFamily="34" charset="0"/>
                <a:cs typeface="Arial" panose="020B0604020202020204" pitchFamily="34" charset="0"/>
              </a:rPr>
              <a:t> Iowa dispatcher receives the report and opens a live two-way dialog to answer questions and ask for additional information, if necessary.</a:t>
            </a:r>
          </a:p>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19</a:t>
            </a:fld>
            <a:endParaRPr lang="en-US"/>
          </a:p>
        </p:txBody>
      </p:sp>
    </p:spTree>
    <p:extLst>
      <p:ext uri="{BB962C8B-B14F-4D97-AF65-F5344CB8AC3E}">
        <p14:creationId xmlns:p14="http://schemas.microsoft.com/office/powerpoint/2010/main" val="1453124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The report is immediately vetted and sent to the designated local contacts for the associated school and/or law enforcement.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Content within the report determines who will respond and how the situation will be addressed. </a:t>
            </a:r>
          </a:p>
        </p:txBody>
      </p:sp>
      <p:sp>
        <p:nvSpPr>
          <p:cNvPr id="4" name="Slide Number Placeholder 3"/>
          <p:cNvSpPr>
            <a:spLocks noGrp="1"/>
          </p:cNvSpPr>
          <p:nvPr>
            <p:ph type="sldNum" sz="quarter" idx="5"/>
          </p:nvPr>
        </p:nvSpPr>
        <p:spPr/>
        <p:txBody>
          <a:bodyPr/>
          <a:lstStyle/>
          <a:p>
            <a:fld id="{C3394D7E-6E62-8349-82C2-93D3D4B63D0C}" type="slidenum">
              <a:rPr lang="en-US" smtClean="0"/>
              <a:t>20</a:t>
            </a:fld>
            <a:endParaRPr lang="en-US"/>
          </a:p>
        </p:txBody>
      </p:sp>
    </p:spTree>
    <p:extLst>
      <p:ext uri="{BB962C8B-B14F-4D97-AF65-F5344CB8AC3E}">
        <p14:creationId xmlns:p14="http://schemas.microsoft.com/office/powerpoint/2010/main" val="2805288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What is </a:t>
            </a:r>
            <a:r>
              <a:rPr lang="en-US" sz="1100" dirty="0" err="1">
                <a:latin typeface="Arial" panose="020B0604020202020204" pitchFamily="34" charset="0"/>
                <a:cs typeface="Arial" panose="020B0604020202020204" pitchFamily="34" charset="0"/>
              </a:rPr>
              <a:t>Safe+Sound</a:t>
            </a:r>
            <a:r>
              <a:rPr lang="en-US" sz="1100" dirty="0">
                <a:latin typeface="Arial" panose="020B0604020202020204" pitchFamily="34" charset="0"/>
                <a:cs typeface="Arial" panose="020B0604020202020204" pitchFamily="34" charset="0"/>
              </a:rPr>
              <a:t> Iowa?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It’s a free anonymous safety reporting system available to all K-12 schools in Iowa. </a:t>
            </a:r>
          </a:p>
          <a:p>
            <a:endParaRPr lang="en-US" sz="1100" dirty="0">
              <a:latin typeface="Arial" panose="020B0604020202020204" pitchFamily="34" charset="0"/>
              <a:cs typeface="Arial" panose="020B0604020202020204" pitchFamily="34" charset="0"/>
            </a:endParaRPr>
          </a:p>
          <a:p>
            <a:r>
              <a:rPr lang="en-US" sz="1100" dirty="0" err="1">
                <a:latin typeface="Arial" panose="020B0604020202020204" pitchFamily="34" charset="0"/>
                <a:cs typeface="Arial" panose="020B0604020202020204" pitchFamily="34" charset="0"/>
              </a:rPr>
              <a:t>Safe+Sound</a:t>
            </a:r>
            <a:r>
              <a:rPr lang="en-US" sz="1100" dirty="0">
                <a:latin typeface="Arial" panose="020B0604020202020204" pitchFamily="34" charset="0"/>
                <a:cs typeface="Arial" panose="020B0604020202020204" pitchFamily="34" charset="0"/>
              </a:rPr>
              <a:t> Iowa was developed by the Iowa Governor’s School Safety Bureau to provide students, teachers, parents and other community members a way to help identify and provide intervention for students in crisis before they harm themselves or others. </a:t>
            </a:r>
          </a:p>
        </p:txBody>
      </p:sp>
      <p:sp>
        <p:nvSpPr>
          <p:cNvPr id="4" name="Slide Number Placeholder 3"/>
          <p:cNvSpPr>
            <a:spLocks noGrp="1"/>
          </p:cNvSpPr>
          <p:nvPr>
            <p:ph type="sldNum" sz="quarter" idx="5"/>
          </p:nvPr>
        </p:nvSpPr>
        <p:spPr/>
        <p:txBody>
          <a:bodyPr/>
          <a:lstStyle/>
          <a:p>
            <a:fld id="{C3394D7E-6E62-8349-82C2-93D3D4B63D0C}" type="slidenum">
              <a:rPr lang="en-US" smtClean="0"/>
              <a:t>3</a:t>
            </a:fld>
            <a:endParaRPr lang="en-US"/>
          </a:p>
        </p:txBody>
      </p:sp>
    </p:spTree>
    <p:extLst>
      <p:ext uri="{BB962C8B-B14F-4D97-AF65-F5344CB8AC3E}">
        <p14:creationId xmlns:p14="http://schemas.microsoft.com/office/powerpoint/2010/main" val="1475431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a:latin typeface="Arial" panose="020B0604020202020204" pitchFamily="34" charset="0"/>
                <a:cs typeface="Arial" panose="020B0604020202020204" pitchFamily="34" charset="0"/>
              </a:rPr>
              <a:t>The student in crisis or at-risk receives the help they need BEFORE they ever get to the point of harming themselves or others. </a:t>
            </a: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3394D7E-6E62-8349-82C2-93D3D4B63D0C}" type="slidenum">
              <a:rPr lang="en-US" smtClean="0"/>
              <a:t>21</a:t>
            </a:fld>
            <a:endParaRPr lang="en-US"/>
          </a:p>
        </p:txBody>
      </p:sp>
    </p:spTree>
    <p:extLst>
      <p:ext uri="{BB962C8B-B14F-4D97-AF65-F5344CB8AC3E}">
        <p14:creationId xmlns:p14="http://schemas.microsoft.com/office/powerpoint/2010/main" val="3907201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22</a:t>
            </a:fld>
            <a:endParaRPr lang="en-US"/>
          </a:p>
        </p:txBody>
      </p:sp>
    </p:spTree>
    <p:extLst>
      <p:ext uri="{BB962C8B-B14F-4D97-AF65-F5344CB8AC3E}">
        <p14:creationId xmlns:p14="http://schemas.microsoft.com/office/powerpoint/2010/main" val="865544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24</a:t>
            </a:fld>
            <a:endParaRPr lang="en-US"/>
          </a:p>
        </p:txBody>
      </p:sp>
    </p:spTree>
    <p:extLst>
      <p:ext uri="{BB962C8B-B14F-4D97-AF65-F5344CB8AC3E}">
        <p14:creationId xmlns:p14="http://schemas.microsoft.com/office/powerpoint/2010/main" val="1969730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The intent of </a:t>
            </a:r>
            <a:r>
              <a:rPr lang="en-US" sz="1100" dirty="0" err="1">
                <a:latin typeface="Arial" panose="020B0604020202020204" pitchFamily="34" charset="0"/>
                <a:cs typeface="Arial" panose="020B0604020202020204" pitchFamily="34" charset="0"/>
              </a:rPr>
              <a:t>Safe+Sound</a:t>
            </a:r>
            <a:r>
              <a:rPr lang="en-US" sz="1100" dirty="0">
                <a:latin typeface="Arial" panose="020B0604020202020204" pitchFamily="34" charset="0"/>
                <a:cs typeface="Arial" panose="020B0604020202020204" pitchFamily="34" charset="0"/>
              </a:rPr>
              <a:t> Iowa is to help prevent school violence, unlawful possession of weapons, self-harm and other forms of victimization and threatening behavior.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The free anonymous school safety reporting system relays information between those who report safety concerns and local teams that include schools, law enforcement agencies, and sometimes mental health resources, helping them work together to respond to students in crisis. </a:t>
            </a:r>
          </a:p>
          <a:p>
            <a:endParaRPr lang="en-US" sz="1100" dirty="0">
              <a:latin typeface="Arial" panose="020B0604020202020204" pitchFamily="34" charset="0"/>
              <a:cs typeface="Arial" panose="020B0604020202020204" pitchFamily="34" charset="0"/>
            </a:endParaRPr>
          </a:p>
          <a:p>
            <a:r>
              <a:rPr lang="en-US" sz="1100" dirty="0" err="1">
                <a:latin typeface="Arial" panose="020B0604020202020204" pitchFamily="34" charset="0"/>
                <a:cs typeface="Arial" panose="020B0604020202020204" pitchFamily="34" charset="0"/>
              </a:rPr>
              <a:t>Safe+Sound</a:t>
            </a:r>
            <a:r>
              <a:rPr lang="en-US" sz="1100" dirty="0">
                <a:latin typeface="Arial" panose="020B0604020202020204" pitchFamily="34" charset="0"/>
                <a:cs typeface="Arial" panose="020B0604020202020204" pitchFamily="34" charset="0"/>
              </a:rPr>
              <a:t> Iowa allows communities to act, not react, to the critical issue of school safety. </a:t>
            </a:r>
          </a:p>
        </p:txBody>
      </p:sp>
      <p:sp>
        <p:nvSpPr>
          <p:cNvPr id="4" name="Slide Number Placeholder 3"/>
          <p:cNvSpPr>
            <a:spLocks noGrp="1"/>
          </p:cNvSpPr>
          <p:nvPr>
            <p:ph type="sldNum" sz="quarter" idx="5"/>
          </p:nvPr>
        </p:nvSpPr>
        <p:spPr/>
        <p:txBody>
          <a:bodyPr/>
          <a:lstStyle/>
          <a:p>
            <a:fld id="{C3394D7E-6E62-8349-82C2-93D3D4B63D0C}" type="slidenum">
              <a:rPr lang="en-US" smtClean="0"/>
              <a:t>4</a:t>
            </a:fld>
            <a:endParaRPr lang="en-US"/>
          </a:p>
        </p:txBody>
      </p:sp>
    </p:spTree>
    <p:extLst>
      <p:ext uri="{BB962C8B-B14F-4D97-AF65-F5344CB8AC3E}">
        <p14:creationId xmlns:p14="http://schemas.microsoft.com/office/powerpoint/2010/main" val="440084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We know that in most acts of violence, at least one person has advance knowledge of what is to occur or notices concerning behavior ahead of time.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And when it comes to students, schoolmates often know about health or safety issues or concerns among their peers before adults do. Left unshared, the student in crisis may not receive the help or support necessary before they harm themselves or others. </a:t>
            </a:r>
          </a:p>
          <a:p>
            <a:endParaRPr lang="en-US" sz="1100" dirty="0">
              <a:latin typeface="Arial" panose="020B0604020202020204" pitchFamily="34" charset="0"/>
              <a:cs typeface="Arial" panose="020B0604020202020204" pitchFamily="34" charset="0"/>
            </a:endParaRPr>
          </a:p>
          <a:p>
            <a:r>
              <a:rPr lang="en-US" sz="1100" dirty="0" err="1">
                <a:latin typeface="Arial" panose="020B0604020202020204" pitchFamily="34" charset="0"/>
                <a:cs typeface="Arial" panose="020B0604020202020204" pitchFamily="34" charset="0"/>
              </a:rPr>
              <a:t>Safe+Sound</a:t>
            </a:r>
            <a:r>
              <a:rPr lang="en-US" sz="1100" dirty="0">
                <a:latin typeface="Arial" panose="020B0604020202020204" pitchFamily="34" charset="0"/>
                <a:cs typeface="Arial" panose="020B0604020202020204" pitchFamily="34" charset="0"/>
              </a:rPr>
              <a:t> Iowa provides free, secure and anonymous tools to report these safety concerns so they can be shared immediately and responded to appropriately to avoid tragedy. </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Sources:</a:t>
            </a:r>
          </a:p>
          <a:p>
            <a:pPr marL="174708" indent="-174708" defTabSz="931774">
              <a:buFont typeface="Arial" panose="020B0604020202020204" pitchFamily="34" charset="0"/>
              <a:buChar char="•"/>
              <a:defRPr/>
            </a:pPr>
            <a:r>
              <a:rPr lang="en-US" sz="1100" dirty="0">
                <a:latin typeface="Arial" panose="020B0604020202020204" pitchFamily="34" charset="0"/>
                <a:cs typeface="Arial" panose="020B0604020202020204" pitchFamily="34" charset="0"/>
              </a:rPr>
              <a:t>“The Final Report and Findings of the Safe School Initiative,” United States Secret Service and United States Department of Education, 2004</a:t>
            </a:r>
          </a:p>
          <a:p>
            <a:pPr marL="174708" indent="-174708" defTabSz="931774">
              <a:buFont typeface="Arial" panose="020B0604020202020204" pitchFamily="34" charset="0"/>
              <a:buChar char="•"/>
              <a:defRPr/>
            </a:pPr>
            <a:r>
              <a:rPr lang="en-US" sz="1100" dirty="0">
                <a:latin typeface="Arial" panose="020B0604020202020204" pitchFamily="34" charset="0"/>
                <a:cs typeface="Arial" panose="020B0604020202020204" pitchFamily="34" charset="0"/>
              </a:rPr>
              <a:t>“A Study of Pre-Attack Behaviors of Active Shooters in the U.S. Between 2000 and 2013,” U.S. Federal Bureau of Investigation</a:t>
            </a:r>
          </a:p>
          <a:p>
            <a:endParaRPr lang="en-US" dirty="0"/>
          </a:p>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5</a:t>
            </a:fld>
            <a:endParaRPr lang="en-US"/>
          </a:p>
        </p:txBody>
      </p:sp>
    </p:spTree>
    <p:extLst>
      <p:ext uri="{BB962C8B-B14F-4D97-AF65-F5344CB8AC3E}">
        <p14:creationId xmlns:p14="http://schemas.microsoft.com/office/powerpoint/2010/main" val="2910574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31774" indent="-931774">
              <a:lnSpc>
                <a:spcPct val="115000"/>
              </a:lnSpc>
            </a:pPr>
            <a:r>
              <a:rPr lang="en-US" dirty="0"/>
              <a:t>School safety concerns can be reported securely and anonymously using any of the </a:t>
            </a:r>
            <a:r>
              <a:rPr lang="en-US" dirty="0" err="1"/>
              <a:t>Safe+Sound</a:t>
            </a:r>
            <a:r>
              <a:rPr lang="en-US" dirty="0"/>
              <a:t> Iowa tools: </a:t>
            </a:r>
          </a:p>
          <a:p>
            <a:pPr>
              <a:lnSpc>
                <a:spcPct val="115000"/>
              </a:lnSpc>
            </a:pPr>
            <a:r>
              <a:rPr lang="en-US" dirty="0"/>
              <a:t>1. Online at </a:t>
            </a:r>
            <a:r>
              <a:rPr lang="en-US" dirty="0" err="1"/>
              <a:t>SafeandSoundIowa.gov</a:t>
            </a:r>
            <a:r>
              <a:rPr lang="en-US" dirty="0"/>
              <a:t> (“Make a Report”)</a:t>
            </a:r>
          </a:p>
          <a:p>
            <a:pPr>
              <a:lnSpc>
                <a:spcPct val="115000"/>
              </a:lnSpc>
            </a:pPr>
            <a:r>
              <a:rPr lang="en-US" dirty="0"/>
              <a:t>2. Through the </a:t>
            </a:r>
            <a:r>
              <a:rPr lang="en-US" dirty="0" err="1"/>
              <a:t>Safe+Sound</a:t>
            </a:r>
            <a:r>
              <a:rPr lang="en-US" dirty="0"/>
              <a:t> Iowa mobile app, or </a:t>
            </a:r>
          </a:p>
          <a:p>
            <a:pPr>
              <a:lnSpc>
                <a:spcPct val="115000"/>
              </a:lnSpc>
            </a:pPr>
            <a:r>
              <a:rPr lang="en-US" dirty="0"/>
              <a:t>3. By phone at 800-224-6018. </a:t>
            </a:r>
          </a:p>
          <a:p>
            <a:pPr>
              <a:lnSpc>
                <a:spcPct val="115000"/>
              </a:lnSpc>
            </a:pPr>
            <a:endParaRPr lang="en-US" dirty="0"/>
          </a:p>
          <a:p>
            <a:pPr>
              <a:lnSpc>
                <a:spcPct val="115000"/>
              </a:lnSpc>
            </a:pPr>
            <a:r>
              <a:rPr lang="en-US" dirty="0"/>
              <a:t>The </a:t>
            </a:r>
            <a:r>
              <a:rPr lang="en-US" dirty="0" err="1"/>
              <a:t>Safe+Sound</a:t>
            </a:r>
            <a:r>
              <a:rPr lang="en-US" dirty="0"/>
              <a:t> Iowa mobile app is available to download for free from the App Store and Google Play. </a:t>
            </a:r>
          </a:p>
          <a:p>
            <a:pPr>
              <a:lnSpc>
                <a:spcPct val="115000"/>
              </a:lnSpc>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6</a:t>
            </a:fld>
            <a:endParaRPr lang="en-US"/>
          </a:p>
        </p:txBody>
      </p:sp>
    </p:spTree>
    <p:extLst>
      <p:ext uri="{BB962C8B-B14F-4D97-AF65-F5344CB8AC3E}">
        <p14:creationId xmlns:p14="http://schemas.microsoft.com/office/powerpoint/2010/main" val="35499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err="1">
                <a:latin typeface="Arial" panose="020B0604020202020204" pitchFamily="34" charset="0"/>
                <a:cs typeface="Arial" panose="020B0604020202020204" pitchFamily="34" charset="0"/>
              </a:rPr>
              <a:t>Safe+Sound</a:t>
            </a:r>
            <a:r>
              <a:rPr lang="en-US" sz="1100" dirty="0">
                <a:latin typeface="Arial" panose="020B0604020202020204" pitchFamily="34" charset="0"/>
                <a:cs typeface="Arial" panose="020B0604020202020204" pitchFamily="34" charset="0"/>
              </a:rPr>
              <a:t> Iowa acts as the liaison for those reporting a safety concern and local school administration, law enforcement and other community partners, so the right steps by the right people can be taken to prevent a tragedy. </a:t>
            </a:r>
          </a:p>
          <a:p>
            <a:endParaRPr lang="en-US" sz="1100" dirty="0">
              <a:latin typeface="Arial" panose="020B0604020202020204" pitchFamily="34" charset="0"/>
              <a:cs typeface="Arial" panose="020B0604020202020204" pitchFamily="34" charset="0"/>
            </a:endParaRPr>
          </a:p>
          <a:p>
            <a:r>
              <a:rPr lang="en-US" sz="1100" dirty="0" err="1">
                <a:latin typeface="Arial" panose="020B0604020202020204" pitchFamily="34" charset="0"/>
                <a:cs typeface="Arial" panose="020B0604020202020204" pitchFamily="34" charset="0"/>
              </a:rPr>
              <a:t>Safe+Sound</a:t>
            </a:r>
            <a:r>
              <a:rPr lang="en-US" sz="1100" dirty="0">
                <a:latin typeface="Arial" panose="020B0604020202020204" pitchFamily="34" charset="0"/>
                <a:cs typeface="Arial" panose="020B0604020202020204" pitchFamily="34" charset="0"/>
              </a:rPr>
              <a:t> Iowa provides an efficient, effective and holistic approach for quickly engaging school administrators, law enforcement and other community resources so they can work together to respond to students in crisis and provide support. </a:t>
            </a:r>
          </a:p>
          <a:p>
            <a:endParaRPr lang="en-US" dirty="0">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7</a:t>
            </a:fld>
            <a:endParaRPr lang="en-US"/>
          </a:p>
        </p:txBody>
      </p:sp>
    </p:spTree>
    <p:extLst>
      <p:ext uri="{BB962C8B-B14F-4D97-AF65-F5344CB8AC3E}">
        <p14:creationId xmlns:p14="http://schemas.microsoft.com/office/powerpoint/2010/main" val="1944978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8</a:t>
            </a:fld>
            <a:endParaRPr lang="en-US"/>
          </a:p>
        </p:txBody>
      </p:sp>
    </p:spTree>
    <p:extLst>
      <p:ext uri="{BB962C8B-B14F-4D97-AF65-F5344CB8AC3E}">
        <p14:creationId xmlns:p14="http://schemas.microsoft.com/office/powerpoint/2010/main" val="3986292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The </a:t>
            </a:r>
            <a:r>
              <a:rPr lang="en-US" sz="1100" dirty="0" err="1">
                <a:latin typeface="Arial" panose="020B0604020202020204" pitchFamily="34" charset="0"/>
                <a:cs typeface="Arial" panose="020B0604020202020204" pitchFamily="34" charset="0"/>
              </a:rPr>
              <a:t>Safe+Sound</a:t>
            </a:r>
            <a:r>
              <a:rPr lang="en-US" sz="1100" dirty="0">
                <a:latin typeface="Arial" panose="020B0604020202020204" pitchFamily="34" charset="0"/>
                <a:cs typeface="Arial" panose="020B0604020202020204" pitchFamily="34" charset="0"/>
              </a:rPr>
              <a:t> Iowa school safety reporting system is based on similar programs that have been successful in engaging students, preventing tragedy and saving lives in schools across the country.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3394D7E-6E62-8349-82C2-93D3D4B63D0C}" type="slidenum">
              <a:rPr lang="en-US" smtClean="0"/>
              <a:t>9</a:t>
            </a:fld>
            <a:endParaRPr lang="en-US"/>
          </a:p>
        </p:txBody>
      </p:sp>
    </p:spTree>
    <p:extLst>
      <p:ext uri="{BB962C8B-B14F-4D97-AF65-F5344CB8AC3E}">
        <p14:creationId xmlns:p14="http://schemas.microsoft.com/office/powerpoint/2010/main" val="2644531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94D7E-6E62-8349-82C2-93D3D4B63D0C}" type="slidenum">
              <a:rPr lang="en-US" smtClean="0"/>
              <a:t>10</a:t>
            </a:fld>
            <a:endParaRPr lang="en-US"/>
          </a:p>
        </p:txBody>
      </p:sp>
    </p:spTree>
    <p:extLst>
      <p:ext uri="{BB962C8B-B14F-4D97-AF65-F5344CB8AC3E}">
        <p14:creationId xmlns:p14="http://schemas.microsoft.com/office/powerpoint/2010/main" val="2465208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0C83C-9D60-4FF5-011A-C188D5DE9BAE}"/>
              </a:ext>
            </a:extLst>
          </p:cNvPr>
          <p:cNvSpPr>
            <a:spLocks noGrp="1"/>
          </p:cNvSpPr>
          <p:nvPr>
            <p:ph type="ctrTitle"/>
          </p:nvPr>
        </p:nvSpPr>
        <p:spPr>
          <a:xfrm>
            <a:off x="1524000" y="1122363"/>
            <a:ext cx="9144000" cy="2387600"/>
          </a:xfrm>
        </p:spPr>
        <p:txBody>
          <a:bodyPr anchor="b"/>
          <a:lstStyle>
            <a:lvl1pPr algn="ctr">
              <a:defRPr sz="6000" b="1" i="0">
                <a:latin typeface="Arial Rounded MT Bold" panose="020F0704030504030204" pitchFamily="34" charset="77"/>
              </a:defRPr>
            </a:lvl1pPr>
          </a:lstStyle>
          <a:p>
            <a:r>
              <a:rPr lang="en-US" dirty="0"/>
              <a:t>Click to edit Master title style</a:t>
            </a:r>
          </a:p>
        </p:txBody>
      </p:sp>
      <p:sp>
        <p:nvSpPr>
          <p:cNvPr id="3" name="Subtitle 2">
            <a:extLst>
              <a:ext uri="{FF2B5EF4-FFF2-40B4-BE49-F238E27FC236}">
                <a16:creationId xmlns:a16="http://schemas.microsoft.com/office/drawing/2014/main" id="{72EBFB93-4174-A749-C7FF-DAF947C8D8F7}"/>
              </a:ext>
            </a:extLst>
          </p:cNvPr>
          <p:cNvSpPr>
            <a:spLocks noGrp="1"/>
          </p:cNvSpPr>
          <p:nvPr>
            <p:ph type="subTitle" idx="1"/>
          </p:nvPr>
        </p:nvSpPr>
        <p:spPr>
          <a:xfrm>
            <a:off x="1524000" y="3602038"/>
            <a:ext cx="9144000" cy="1655762"/>
          </a:xfrm>
        </p:spPr>
        <p:txBody>
          <a:bodyPr/>
          <a:lstStyle>
            <a:lvl1pPr marL="0" indent="0" algn="ctr">
              <a:buNone/>
              <a:defRPr sz="2400" b="1" i="0">
                <a:solidFill>
                  <a:schemeClr val="accent1"/>
                </a:solidFill>
                <a:latin typeface="Montserrat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0303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66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5B10-72EE-162C-F1CF-FA87088F4A32}"/>
              </a:ext>
            </a:extLst>
          </p:cNvPr>
          <p:cNvSpPr>
            <a:spLocks noGrp="1"/>
          </p:cNvSpPr>
          <p:nvPr>
            <p:ph type="title"/>
          </p:nvPr>
        </p:nvSpPr>
        <p:spPr>
          <a:xfrm>
            <a:off x="839788" y="457200"/>
            <a:ext cx="3932237" cy="1600200"/>
          </a:xfrm>
        </p:spPr>
        <p:txBody>
          <a:bodyPr anchor="b"/>
          <a:lstStyle>
            <a:lvl1pPr>
              <a:defRPr sz="3200">
                <a:latin typeface="Arial Rounded MT Bold" panose="020F0704030504030204"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71496372-2B67-6679-4C2B-3EFC158DE972}"/>
              </a:ext>
            </a:extLst>
          </p:cNvPr>
          <p:cNvSpPr>
            <a:spLocks noGrp="1"/>
          </p:cNvSpPr>
          <p:nvPr>
            <p:ph idx="1"/>
          </p:nvPr>
        </p:nvSpPr>
        <p:spPr>
          <a:xfrm>
            <a:off x="5183188" y="987425"/>
            <a:ext cx="6172200" cy="4873625"/>
          </a:xfrm>
        </p:spPr>
        <p:txBody>
          <a:bodyPr/>
          <a:lstStyle>
            <a:lvl1pPr>
              <a:buClr>
                <a:schemeClr val="accent1"/>
              </a:buClr>
              <a:defRPr sz="3200">
                <a:latin typeface="Montserrat" pitchFamily="2" charset="77"/>
              </a:defRPr>
            </a:lvl1pPr>
            <a:lvl2pPr>
              <a:buClr>
                <a:schemeClr val="accent1"/>
              </a:buClr>
              <a:defRPr sz="2800">
                <a:latin typeface="Montserrat" pitchFamily="2" charset="77"/>
              </a:defRPr>
            </a:lvl2pPr>
            <a:lvl3pPr>
              <a:buClr>
                <a:schemeClr val="accent1"/>
              </a:buClr>
              <a:defRPr sz="2400">
                <a:latin typeface="Montserrat" pitchFamily="2" charset="77"/>
              </a:defRPr>
            </a:lvl3pPr>
            <a:lvl4pPr>
              <a:buClr>
                <a:schemeClr val="accent1"/>
              </a:buClr>
              <a:defRPr sz="2000">
                <a:latin typeface="Montserrat" pitchFamily="2" charset="77"/>
              </a:defRPr>
            </a:lvl4pPr>
            <a:lvl5pPr>
              <a:buClr>
                <a:schemeClr val="accent1"/>
              </a:buClr>
              <a:defRPr sz="2000">
                <a:latin typeface="Montserrat" pitchFamily="2" charset="77"/>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0A14055-A526-4786-9E42-A93F9D90562C}"/>
              </a:ext>
            </a:extLst>
          </p:cNvPr>
          <p:cNvSpPr>
            <a:spLocks noGrp="1"/>
          </p:cNvSpPr>
          <p:nvPr>
            <p:ph type="body" sz="half" idx="2"/>
          </p:nvPr>
        </p:nvSpPr>
        <p:spPr>
          <a:xfrm>
            <a:off x="839788" y="2057400"/>
            <a:ext cx="3932237" cy="3811588"/>
          </a:xfrm>
        </p:spPr>
        <p:txBody>
          <a:bodyPr/>
          <a:lstStyle>
            <a:lvl1pPr marL="0" indent="0">
              <a:buNone/>
              <a:defRPr sz="16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40524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74689-7E99-7C4F-4BC1-284055F2664E}"/>
              </a:ext>
            </a:extLst>
          </p:cNvPr>
          <p:cNvSpPr>
            <a:spLocks noGrp="1"/>
          </p:cNvSpPr>
          <p:nvPr>
            <p:ph type="title"/>
          </p:nvPr>
        </p:nvSpPr>
        <p:spPr>
          <a:xfrm>
            <a:off x="839788" y="457200"/>
            <a:ext cx="3932237" cy="1600200"/>
          </a:xfrm>
        </p:spPr>
        <p:txBody>
          <a:bodyPr anchor="b"/>
          <a:lstStyle>
            <a:lvl1pPr>
              <a:defRPr sz="3200">
                <a:latin typeface="Arial Rounded MT Bold" panose="020F0704030504030204" pitchFamily="34" charset="77"/>
              </a:defRPr>
            </a:lvl1pPr>
          </a:lstStyle>
          <a:p>
            <a:r>
              <a:rPr lang="en-US" dirty="0"/>
              <a:t>Click to edit Master title style</a:t>
            </a:r>
          </a:p>
        </p:txBody>
      </p:sp>
      <p:sp>
        <p:nvSpPr>
          <p:cNvPr id="3" name="Picture Placeholder 2">
            <a:extLst>
              <a:ext uri="{FF2B5EF4-FFF2-40B4-BE49-F238E27FC236}">
                <a16:creationId xmlns:a16="http://schemas.microsoft.com/office/drawing/2014/main" id="{7A50075C-CB4D-6B95-01BF-0AA660FDE092}"/>
              </a:ext>
            </a:extLst>
          </p:cNvPr>
          <p:cNvSpPr>
            <a:spLocks noGrp="1"/>
          </p:cNvSpPr>
          <p:nvPr>
            <p:ph type="pic" idx="1"/>
          </p:nvPr>
        </p:nvSpPr>
        <p:spPr>
          <a:xfrm>
            <a:off x="5183188" y="987425"/>
            <a:ext cx="6172200" cy="4873625"/>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36BA46A-E6F6-3E94-55F3-820F3F0CC219}"/>
              </a:ext>
            </a:extLst>
          </p:cNvPr>
          <p:cNvSpPr>
            <a:spLocks noGrp="1"/>
          </p:cNvSpPr>
          <p:nvPr>
            <p:ph type="body" sz="half" idx="2"/>
          </p:nvPr>
        </p:nvSpPr>
        <p:spPr>
          <a:xfrm>
            <a:off x="839788" y="2057400"/>
            <a:ext cx="3932237" cy="3811588"/>
          </a:xfrm>
        </p:spPr>
        <p:txBody>
          <a:bodyPr/>
          <a:lstStyle>
            <a:lvl1pPr marL="0" indent="0">
              <a:buNone/>
              <a:defRPr sz="16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17530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44A36-C90D-90F2-ABA4-D77525442948}"/>
              </a:ext>
            </a:extLst>
          </p:cNvPr>
          <p:cNvSpPr>
            <a:spLocks noGrp="1"/>
          </p:cNvSpPr>
          <p:nvPr>
            <p:ph type="title"/>
          </p:nvPr>
        </p:nvSpPr>
        <p:spPr/>
        <p:txBody>
          <a:bodyPr/>
          <a:lstStyle>
            <a:lvl1pPr>
              <a:defRPr>
                <a:latin typeface="Arial Rounded MT Bold" panose="020F0704030504030204" pitchFamily="34" charset="77"/>
              </a:defRPr>
            </a:lvl1pPr>
          </a:lstStyle>
          <a:p>
            <a:r>
              <a:rPr lang="en-US"/>
              <a:t>Click to edit Master title style</a:t>
            </a:r>
          </a:p>
        </p:txBody>
      </p:sp>
      <p:sp>
        <p:nvSpPr>
          <p:cNvPr id="3" name="Vertical Text Placeholder 2">
            <a:extLst>
              <a:ext uri="{FF2B5EF4-FFF2-40B4-BE49-F238E27FC236}">
                <a16:creationId xmlns:a16="http://schemas.microsoft.com/office/drawing/2014/main" id="{FF604B7E-C0DC-3888-B6B1-F86DB05D8A2A}"/>
              </a:ext>
            </a:extLst>
          </p:cNvPr>
          <p:cNvSpPr>
            <a:spLocks noGrp="1"/>
          </p:cNvSpPr>
          <p:nvPr>
            <p:ph type="body" orient="vert" idx="1"/>
          </p:nvPr>
        </p:nvSpPr>
        <p:spPr/>
        <p:txBody>
          <a:bodyPr vert="eaVert"/>
          <a:lstStyle>
            <a:lvl1pPr>
              <a:buClr>
                <a:schemeClr val="accent1"/>
              </a:buClr>
              <a:defRPr>
                <a:latin typeface="Montserrat" pitchFamily="2" charset="77"/>
              </a:defRPr>
            </a:lvl1pPr>
            <a:lvl2pPr>
              <a:buClr>
                <a:schemeClr val="accent1"/>
              </a:buClr>
              <a:defRPr>
                <a:latin typeface="Montserrat" pitchFamily="2" charset="77"/>
              </a:defRPr>
            </a:lvl2pPr>
            <a:lvl3pPr>
              <a:buClr>
                <a:schemeClr val="accent1"/>
              </a:buClr>
              <a:defRPr>
                <a:latin typeface="Montserrat" pitchFamily="2" charset="77"/>
              </a:defRPr>
            </a:lvl3pPr>
            <a:lvl4pPr>
              <a:buClr>
                <a:schemeClr val="accent1"/>
              </a:buClr>
              <a:defRPr>
                <a:latin typeface="Montserrat" pitchFamily="2" charset="77"/>
              </a:defRPr>
            </a:lvl4pPr>
            <a:lvl5pPr>
              <a:buClr>
                <a:schemeClr val="accent1"/>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1588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D2ABDC-04C6-9ACC-F3F4-092F795D6EC4}"/>
              </a:ext>
            </a:extLst>
          </p:cNvPr>
          <p:cNvSpPr>
            <a:spLocks noGrp="1"/>
          </p:cNvSpPr>
          <p:nvPr>
            <p:ph type="title" orient="vert"/>
          </p:nvPr>
        </p:nvSpPr>
        <p:spPr>
          <a:xfrm>
            <a:off x="8724900" y="365125"/>
            <a:ext cx="2628900" cy="5811838"/>
          </a:xfrm>
        </p:spPr>
        <p:txBody>
          <a:bodyPr vert="eaVert"/>
          <a:lstStyle>
            <a:lvl1pPr>
              <a:defRPr>
                <a:latin typeface="Arial Rounded MT Bold" panose="020F0704030504030204" pitchFamily="34" charset="77"/>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01418982-FB8F-8DB6-0232-577E2E8FBA45}"/>
              </a:ext>
            </a:extLst>
          </p:cNvPr>
          <p:cNvSpPr>
            <a:spLocks noGrp="1"/>
          </p:cNvSpPr>
          <p:nvPr>
            <p:ph type="body" orient="vert" idx="1"/>
          </p:nvPr>
        </p:nvSpPr>
        <p:spPr>
          <a:xfrm>
            <a:off x="838200" y="365125"/>
            <a:ext cx="7734300" cy="5811838"/>
          </a:xfrm>
        </p:spPr>
        <p:txBody>
          <a:bodyPr vert="eaVert"/>
          <a:lstStyle>
            <a:lvl1pPr>
              <a:buClr>
                <a:schemeClr val="accent1"/>
              </a:buClr>
              <a:defRPr>
                <a:latin typeface="Montserrat" pitchFamily="2" charset="77"/>
              </a:defRPr>
            </a:lvl1pPr>
            <a:lvl2pPr>
              <a:buClr>
                <a:schemeClr val="accent1"/>
              </a:buClr>
              <a:defRPr>
                <a:latin typeface="Montserrat" pitchFamily="2" charset="77"/>
              </a:defRPr>
            </a:lvl2pPr>
            <a:lvl3pPr>
              <a:buClr>
                <a:schemeClr val="accent1"/>
              </a:buClr>
              <a:defRPr>
                <a:latin typeface="Montserrat" pitchFamily="2" charset="77"/>
              </a:defRPr>
            </a:lvl3pPr>
            <a:lvl4pPr>
              <a:buClr>
                <a:schemeClr val="accent1"/>
              </a:buClr>
              <a:defRPr>
                <a:latin typeface="Montserrat" pitchFamily="2" charset="77"/>
              </a:defRPr>
            </a:lvl4pPr>
            <a:lvl5pPr>
              <a:buClr>
                <a:schemeClr val="accent1"/>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291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37E3-F32D-C11C-CA89-6365861B42E5}"/>
              </a:ext>
            </a:extLst>
          </p:cNvPr>
          <p:cNvSpPr>
            <a:spLocks noGrp="1"/>
          </p:cNvSpPr>
          <p:nvPr>
            <p:ph type="title"/>
          </p:nvPr>
        </p:nvSpPr>
        <p:spPr/>
        <p:txBody>
          <a:bodyPr/>
          <a:lstStyle>
            <a:lvl1pPr>
              <a:defRPr b="0">
                <a:latin typeface="Arial Rounded MT Bold" panose="020F0704030504030204"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4CE4812-0621-38CE-C2C0-7EA4CCC07D9E}"/>
              </a:ext>
            </a:extLst>
          </p:cNvPr>
          <p:cNvSpPr>
            <a:spLocks noGrp="1"/>
          </p:cNvSpPr>
          <p:nvPr>
            <p:ph idx="1"/>
          </p:nvPr>
        </p:nvSpPr>
        <p:spPr/>
        <p:txBody>
          <a:bodyPr/>
          <a:lstStyle>
            <a:lvl1pPr>
              <a:buClr>
                <a:schemeClr val="accent1"/>
              </a:buClr>
              <a:defRPr>
                <a:latin typeface="Montserrat" pitchFamily="2" charset="77"/>
              </a:defRPr>
            </a:lvl1pPr>
            <a:lvl2pPr>
              <a:buClr>
                <a:schemeClr val="accent1"/>
              </a:buClr>
              <a:defRPr>
                <a:latin typeface="Montserrat" pitchFamily="2" charset="77"/>
              </a:defRPr>
            </a:lvl2pPr>
            <a:lvl3pPr>
              <a:buClr>
                <a:schemeClr val="accent1"/>
              </a:buClr>
              <a:defRPr>
                <a:latin typeface="Montserrat" pitchFamily="2" charset="77"/>
              </a:defRPr>
            </a:lvl3pPr>
            <a:lvl4pPr>
              <a:buClr>
                <a:schemeClr val="accent1"/>
              </a:buClr>
              <a:defRPr>
                <a:latin typeface="Montserrat" pitchFamily="2" charset="77"/>
              </a:defRPr>
            </a:lvl4pPr>
            <a:lvl5pPr>
              <a:buClr>
                <a:schemeClr val="accent1"/>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594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37E3-F32D-C11C-CA89-6365861B42E5}"/>
              </a:ext>
            </a:extLst>
          </p:cNvPr>
          <p:cNvSpPr>
            <a:spLocks noGrp="1"/>
          </p:cNvSpPr>
          <p:nvPr>
            <p:ph type="title"/>
          </p:nvPr>
        </p:nvSpPr>
        <p:spPr>
          <a:xfrm>
            <a:off x="4999299" y="763929"/>
            <a:ext cx="4584539" cy="1956905"/>
          </a:xfrm>
        </p:spPr>
        <p:txBody>
          <a:bodyPr anchor="b"/>
          <a:lstStyle>
            <a:lvl1pPr>
              <a:defRPr b="0">
                <a:latin typeface="Arial Rounded MT Bold" panose="020F0704030504030204"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4CE4812-0621-38CE-C2C0-7EA4CCC07D9E}"/>
              </a:ext>
            </a:extLst>
          </p:cNvPr>
          <p:cNvSpPr>
            <a:spLocks noGrp="1"/>
          </p:cNvSpPr>
          <p:nvPr>
            <p:ph idx="1"/>
          </p:nvPr>
        </p:nvSpPr>
        <p:spPr>
          <a:xfrm>
            <a:off x="4999299" y="2928393"/>
            <a:ext cx="4584539" cy="3206189"/>
          </a:xfrm>
        </p:spPr>
        <p:txBody>
          <a:bodyPr>
            <a:normAutofit/>
          </a:bodyPr>
          <a:lstStyle>
            <a:lvl1pPr>
              <a:buClr>
                <a:schemeClr val="accent1"/>
              </a:buClr>
              <a:defRPr sz="2000">
                <a:latin typeface="Montserrat" pitchFamily="2" charset="77"/>
              </a:defRPr>
            </a:lvl1pPr>
            <a:lvl2pPr>
              <a:buClr>
                <a:schemeClr val="accent1"/>
              </a:buClr>
              <a:defRPr sz="2000">
                <a:latin typeface="Montserrat" pitchFamily="2" charset="77"/>
              </a:defRPr>
            </a:lvl2pPr>
            <a:lvl3pPr>
              <a:buClr>
                <a:schemeClr val="accent1"/>
              </a:buClr>
              <a:defRPr sz="2000">
                <a:latin typeface="Montserrat" pitchFamily="2" charset="77"/>
              </a:defRPr>
            </a:lvl3pPr>
            <a:lvl4pPr>
              <a:buClr>
                <a:schemeClr val="accent1"/>
              </a:buClr>
              <a:defRPr sz="2000">
                <a:latin typeface="Montserrat" pitchFamily="2" charset="77"/>
              </a:defRPr>
            </a:lvl4pPr>
            <a:lvl5pPr>
              <a:buClr>
                <a:schemeClr val="accent1"/>
              </a:buClr>
              <a:defRPr sz="200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a:extLst>
              <a:ext uri="{FF2B5EF4-FFF2-40B4-BE49-F238E27FC236}">
                <a16:creationId xmlns:a16="http://schemas.microsoft.com/office/drawing/2014/main" id="{CF302270-9B55-50A2-528D-25262AA96681}"/>
              </a:ext>
            </a:extLst>
          </p:cNvPr>
          <p:cNvSpPr>
            <a:spLocks noGrp="1"/>
          </p:cNvSpPr>
          <p:nvPr>
            <p:ph type="pic" idx="10"/>
          </p:nvPr>
        </p:nvSpPr>
        <p:spPr>
          <a:xfrm>
            <a:off x="0" y="0"/>
            <a:ext cx="4421529" cy="6858000"/>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10485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37E3-F32D-C11C-CA89-6365861B42E5}"/>
              </a:ext>
            </a:extLst>
          </p:cNvPr>
          <p:cNvSpPr>
            <a:spLocks noGrp="1"/>
          </p:cNvSpPr>
          <p:nvPr>
            <p:ph type="title"/>
          </p:nvPr>
        </p:nvSpPr>
        <p:spPr>
          <a:xfrm>
            <a:off x="7314236" y="763929"/>
            <a:ext cx="4584539" cy="1956905"/>
          </a:xfrm>
        </p:spPr>
        <p:txBody>
          <a:bodyPr anchor="b"/>
          <a:lstStyle>
            <a:lvl1pPr>
              <a:defRPr b="0">
                <a:latin typeface="Arial Rounded MT Bold" panose="020F0704030504030204"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4CE4812-0621-38CE-C2C0-7EA4CCC07D9E}"/>
              </a:ext>
            </a:extLst>
          </p:cNvPr>
          <p:cNvSpPr>
            <a:spLocks noGrp="1"/>
          </p:cNvSpPr>
          <p:nvPr>
            <p:ph idx="1"/>
          </p:nvPr>
        </p:nvSpPr>
        <p:spPr>
          <a:xfrm>
            <a:off x="7314236" y="2720834"/>
            <a:ext cx="4584539" cy="3206189"/>
          </a:xfrm>
        </p:spPr>
        <p:txBody>
          <a:bodyPr>
            <a:normAutofit/>
          </a:bodyPr>
          <a:lstStyle>
            <a:lvl1pPr>
              <a:buClr>
                <a:schemeClr val="accent1"/>
              </a:buClr>
              <a:defRPr sz="2000">
                <a:latin typeface="Montserrat" pitchFamily="2" charset="77"/>
              </a:defRPr>
            </a:lvl1pPr>
            <a:lvl2pPr>
              <a:buClr>
                <a:schemeClr val="accent1"/>
              </a:buClr>
              <a:defRPr sz="2000">
                <a:latin typeface="Montserrat" pitchFamily="2" charset="77"/>
              </a:defRPr>
            </a:lvl2pPr>
            <a:lvl3pPr>
              <a:buClr>
                <a:schemeClr val="accent1"/>
              </a:buClr>
              <a:defRPr sz="2000">
                <a:latin typeface="Montserrat" pitchFamily="2" charset="77"/>
              </a:defRPr>
            </a:lvl3pPr>
            <a:lvl4pPr>
              <a:buClr>
                <a:schemeClr val="accent1"/>
              </a:buClr>
              <a:defRPr sz="2000">
                <a:latin typeface="Montserrat" pitchFamily="2" charset="77"/>
              </a:defRPr>
            </a:lvl4pPr>
            <a:lvl5pPr>
              <a:buClr>
                <a:schemeClr val="accent1"/>
              </a:buClr>
              <a:defRPr sz="200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a:extLst>
              <a:ext uri="{FF2B5EF4-FFF2-40B4-BE49-F238E27FC236}">
                <a16:creationId xmlns:a16="http://schemas.microsoft.com/office/drawing/2014/main" id="{CF302270-9B55-50A2-528D-25262AA96681}"/>
              </a:ext>
            </a:extLst>
          </p:cNvPr>
          <p:cNvSpPr>
            <a:spLocks noGrp="1"/>
          </p:cNvSpPr>
          <p:nvPr>
            <p:ph type="pic" idx="10"/>
          </p:nvPr>
        </p:nvSpPr>
        <p:spPr>
          <a:xfrm>
            <a:off x="0" y="0"/>
            <a:ext cx="6999051" cy="6858000"/>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56089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37E3-F32D-C11C-CA89-6365861B42E5}"/>
              </a:ext>
            </a:extLst>
          </p:cNvPr>
          <p:cNvSpPr>
            <a:spLocks noGrp="1"/>
          </p:cNvSpPr>
          <p:nvPr>
            <p:ph type="title"/>
          </p:nvPr>
        </p:nvSpPr>
        <p:spPr>
          <a:xfrm>
            <a:off x="288400" y="763929"/>
            <a:ext cx="4584539" cy="1956905"/>
          </a:xfrm>
        </p:spPr>
        <p:txBody>
          <a:bodyPr anchor="b"/>
          <a:lstStyle>
            <a:lvl1pPr>
              <a:defRPr b="0">
                <a:latin typeface="Arial Rounded MT Bold" panose="020F0704030504030204"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4CE4812-0621-38CE-C2C0-7EA4CCC07D9E}"/>
              </a:ext>
            </a:extLst>
          </p:cNvPr>
          <p:cNvSpPr>
            <a:spLocks noGrp="1"/>
          </p:cNvSpPr>
          <p:nvPr>
            <p:ph idx="1"/>
          </p:nvPr>
        </p:nvSpPr>
        <p:spPr>
          <a:xfrm>
            <a:off x="288400" y="2720834"/>
            <a:ext cx="4584539" cy="3206189"/>
          </a:xfrm>
        </p:spPr>
        <p:txBody>
          <a:bodyPr>
            <a:normAutofit/>
          </a:bodyPr>
          <a:lstStyle>
            <a:lvl1pPr>
              <a:buClr>
                <a:schemeClr val="accent1"/>
              </a:buClr>
              <a:defRPr sz="2000">
                <a:latin typeface="Montserrat" pitchFamily="2" charset="77"/>
              </a:defRPr>
            </a:lvl1pPr>
            <a:lvl2pPr>
              <a:buClr>
                <a:schemeClr val="accent1"/>
              </a:buClr>
              <a:defRPr sz="2000">
                <a:latin typeface="Montserrat" pitchFamily="2" charset="77"/>
              </a:defRPr>
            </a:lvl2pPr>
            <a:lvl3pPr>
              <a:buClr>
                <a:schemeClr val="accent1"/>
              </a:buClr>
              <a:defRPr sz="2000">
                <a:latin typeface="Montserrat" pitchFamily="2" charset="77"/>
              </a:defRPr>
            </a:lvl3pPr>
            <a:lvl4pPr>
              <a:buClr>
                <a:schemeClr val="accent1"/>
              </a:buClr>
              <a:defRPr sz="2000">
                <a:latin typeface="Montserrat" pitchFamily="2" charset="77"/>
              </a:defRPr>
            </a:lvl4pPr>
            <a:lvl5pPr>
              <a:buClr>
                <a:schemeClr val="accent1"/>
              </a:buClr>
              <a:defRPr sz="200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a:extLst>
              <a:ext uri="{FF2B5EF4-FFF2-40B4-BE49-F238E27FC236}">
                <a16:creationId xmlns:a16="http://schemas.microsoft.com/office/drawing/2014/main" id="{CF302270-9B55-50A2-528D-25262AA96681}"/>
              </a:ext>
            </a:extLst>
          </p:cNvPr>
          <p:cNvSpPr>
            <a:spLocks noGrp="1"/>
          </p:cNvSpPr>
          <p:nvPr>
            <p:ph type="pic" idx="10"/>
          </p:nvPr>
        </p:nvSpPr>
        <p:spPr>
          <a:xfrm>
            <a:off x="5192949" y="0"/>
            <a:ext cx="6999051" cy="6858000"/>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956955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1178A-72FD-2B31-843E-5C434FF93E70}"/>
              </a:ext>
            </a:extLst>
          </p:cNvPr>
          <p:cNvSpPr>
            <a:spLocks noGrp="1"/>
          </p:cNvSpPr>
          <p:nvPr>
            <p:ph type="title"/>
          </p:nvPr>
        </p:nvSpPr>
        <p:spPr>
          <a:xfrm>
            <a:off x="831850" y="1709738"/>
            <a:ext cx="10515600" cy="2852737"/>
          </a:xfrm>
        </p:spPr>
        <p:txBody>
          <a:bodyPr anchor="b"/>
          <a:lstStyle>
            <a:lvl1pPr>
              <a:defRPr sz="6000">
                <a:latin typeface="Arial Rounded MT Bold" panose="020F0704030504030204" pitchFamily="34" charset="77"/>
              </a:defRPr>
            </a:lvl1pPr>
          </a:lstStyle>
          <a:p>
            <a:r>
              <a:rPr lang="en-US" dirty="0"/>
              <a:t>Click to edit Master title style</a:t>
            </a:r>
          </a:p>
        </p:txBody>
      </p:sp>
      <p:sp>
        <p:nvSpPr>
          <p:cNvPr id="3" name="Text Placeholder 2">
            <a:extLst>
              <a:ext uri="{FF2B5EF4-FFF2-40B4-BE49-F238E27FC236}">
                <a16:creationId xmlns:a16="http://schemas.microsoft.com/office/drawing/2014/main" id="{017BEA1F-8469-8A11-A72F-6E5EE34ED128}"/>
              </a:ext>
            </a:extLst>
          </p:cNvPr>
          <p:cNvSpPr>
            <a:spLocks noGrp="1"/>
          </p:cNvSpPr>
          <p:nvPr>
            <p:ph type="body" idx="1"/>
          </p:nvPr>
        </p:nvSpPr>
        <p:spPr>
          <a:xfrm>
            <a:off x="831850" y="4589463"/>
            <a:ext cx="10515600" cy="1500187"/>
          </a:xfrm>
        </p:spPr>
        <p:txBody>
          <a:bodyPr/>
          <a:lstStyle>
            <a:lvl1pPr marL="0" indent="0">
              <a:buNone/>
              <a:defRPr sz="2400" b="1" i="0">
                <a:solidFill>
                  <a:schemeClr val="accent1"/>
                </a:solidFill>
                <a:latin typeface="Montserrat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937323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E3D3-0926-29F8-D7C3-B2402AC0AE79}"/>
              </a:ext>
            </a:extLst>
          </p:cNvPr>
          <p:cNvSpPr>
            <a:spLocks noGrp="1"/>
          </p:cNvSpPr>
          <p:nvPr>
            <p:ph type="title"/>
          </p:nvPr>
        </p:nvSpPr>
        <p:spPr/>
        <p:txBody>
          <a:bodyPr/>
          <a:lstStyle>
            <a:lvl1pPr>
              <a:defRPr>
                <a:latin typeface="Arial Rounded MT Bold" panose="020F0704030504030204"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EBE50F2F-0C16-58F3-73C7-A41152B17F4A}"/>
              </a:ext>
            </a:extLst>
          </p:cNvPr>
          <p:cNvSpPr>
            <a:spLocks noGrp="1"/>
          </p:cNvSpPr>
          <p:nvPr>
            <p:ph sz="half" idx="1"/>
          </p:nvPr>
        </p:nvSpPr>
        <p:spPr>
          <a:xfrm>
            <a:off x="838200" y="1825625"/>
            <a:ext cx="5181600" cy="4351338"/>
          </a:xfrm>
        </p:spPr>
        <p:txBody>
          <a:bodyPr/>
          <a:lstStyle>
            <a:lvl1pPr>
              <a:buClr>
                <a:schemeClr val="accent1"/>
              </a:buClr>
              <a:defRPr>
                <a:latin typeface="Montserrat" pitchFamily="2" charset="77"/>
              </a:defRPr>
            </a:lvl1pPr>
            <a:lvl2pPr>
              <a:buClr>
                <a:schemeClr val="accent1"/>
              </a:buClr>
              <a:defRPr>
                <a:latin typeface="Montserrat" pitchFamily="2" charset="77"/>
              </a:defRPr>
            </a:lvl2pPr>
            <a:lvl3pPr>
              <a:buClr>
                <a:schemeClr val="accent1"/>
              </a:buClr>
              <a:defRPr>
                <a:latin typeface="Montserrat" pitchFamily="2" charset="77"/>
              </a:defRPr>
            </a:lvl3pPr>
            <a:lvl4pPr>
              <a:buClr>
                <a:schemeClr val="accent1"/>
              </a:buClr>
              <a:defRPr>
                <a:latin typeface="Montserrat" pitchFamily="2" charset="77"/>
              </a:defRPr>
            </a:lvl4pPr>
            <a:lvl5pPr>
              <a:buClr>
                <a:schemeClr val="accent1"/>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8618685-E7FE-FB90-B6A8-B583DA2E0EA4}"/>
              </a:ext>
            </a:extLst>
          </p:cNvPr>
          <p:cNvSpPr>
            <a:spLocks noGrp="1"/>
          </p:cNvSpPr>
          <p:nvPr>
            <p:ph sz="half" idx="2"/>
          </p:nvPr>
        </p:nvSpPr>
        <p:spPr>
          <a:xfrm>
            <a:off x="6172200" y="1825625"/>
            <a:ext cx="5181600" cy="4351338"/>
          </a:xfrm>
        </p:spPr>
        <p:txBody>
          <a:bodyPr/>
          <a:lstStyle>
            <a:lvl1pPr>
              <a:buClr>
                <a:schemeClr val="accent1"/>
              </a:buClr>
              <a:defRPr>
                <a:latin typeface="Montserrat" pitchFamily="2" charset="77"/>
              </a:defRPr>
            </a:lvl1pPr>
            <a:lvl2pPr>
              <a:buClr>
                <a:schemeClr val="accent1"/>
              </a:buClr>
              <a:defRPr>
                <a:latin typeface="Montserrat" pitchFamily="2" charset="77"/>
              </a:defRPr>
            </a:lvl2pPr>
            <a:lvl3pPr>
              <a:buClr>
                <a:schemeClr val="accent1"/>
              </a:buClr>
              <a:defRPr>
                <a:latin typeface="Montserrat" pitchFamily="2" charset="77"/>
              </a:defRPr>
            </a:lvl3pPr>
            <a:lvl4pPr>
              <a:buClr>
                <a:schemeClr val="accent1"/>
              </a:buClr>
              <a:defRPr>
                <a:latin typeface="Montserrat" pitchFamily="2" charset="77"/>
              </a:defRPr>
            </a:lvl4pPr>
            <a:lvl5pPr>
              <a:buClr>
                <a:schemeClr val="accent1"/>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977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E137D-1257-45E3-D871-FEE69DDE9891}"/>
              </a:ext>
            </a:extLst>
          </p:cNvPr>
          <p:cNvSpPr>
            <a:spLocks noGrp="1"/>
          </p:cNvSpPr>
          <p:nvPr>
            <p:ph type="title"/>
          </p:nvPr>
        </p:nvSpPr>
        <p:spPr>
          <a:xfrm>
            <a:off x="839788" y="365125"/>
            <a:ext cx="10515600" cy="1325563"/>
          </a:xfrm>
        </p:spPr>
        <p:txBody>
          <a:bodyPr/>
          <a:lstStyle>
            <a:lvl1pPr>
              <a:defRPr>
                <a:latin typeface="Arial Rounded MT Bold" panose="020F0704030504030204" pitchFamily="34" charset="77"/>
              </a:defRPr>
            </a:lvl1pPr>
          </a:lstStyle>
          <a:p>
            <a:r>
              <a:rPr lang="en-US" dirty="0"/>
              <a:t>Click to edit Master title style</a:t>
            </a:r>
          </a:p>
        </p:txBody>
      </p:sp>
      <p:sp>
        <p:nvSpPr>
          <p:cNvPr id="3" name="Text Placeholder 2">
            <a:extLst>
              <a:ext uri="{FF2B5EF4-FFF2-40B4-BE49-F238E27FC236}">
                <a16:creationId xmlns:a16="http://schemas.microsoft.com/office/drawing/2014/main" id="{043B092C-5A98-EA2D-9E58-822C1F738976}"/>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latin typeface="Arial Rounded MT Bold" panose="020F070403050403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416C672-A90D-35EC-17D2-C576DC9AFEC1}"/>
              </a:ext>
            </a:extLst>
          </p:cNvPr>
          <p:cNvSpPr>
            <a:spLocks noGrp="1"/>
          </p:cNvSpPr>
          <p:nvPr>
            <p:ph sz="half" idx="2"/>
          </p:nvPr>
        </p:nvSpPr>
        <p:spPr>
          <a:xfrm>
            <a:off x="839788" y="2505075"/>
            <a:ext cx="5157787" cy="3684588"/>
          </a:xfrm>
        </p:spPr>
        <p:txBody>
          <a:bodyPr/>
          <a:lstStyle>
            <a:lvl1pPr>
              <a:buClr>
                <a:schemeClr val="accent1"/>
              </a:buClr>
              <a:defRPr>
                <a:latin typeface="Montserrat" pitchFamily="2" charset="77"/>
              </a:defRPr>
            </a:lvl1pPr>
            <a:lvl2pPr>
              <a:buClr>
                <a:schemeClr val="accent1"/>
              </a:buClr>
              <a:defRPr>
                <a:latin typeface="Montserrat" pitchFamily="2" charset="77"/>
              </a:defRPr>
            </a:lvl2pPr>
            <a:lvl3pPr>
              <a:buClr>
                <a:schemeClr val="accent1"/>
              </a:buClr>
              <a:defRPr>
                <a:latin typeface="Montserrat" pitchFamily="2" charset="77"/>
              </a:defRPr>
            </a:lvl3pPr>
            <a:lvl4pPr>
              <a:buClr>
                <a:schemeClr val="accent1"/>
              </a:buClr>
              <a:defRPr>
                <a:latin typeface="Montserrat" pitchFamily="2" charset="77"/>
              </a:defRPr>
            </a:lvl4pPr>
            <a:lvl5pPr>
              <a:buClr>
                <a:schemeClr val="accent1"/>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9A161CB-F7F3-6EFF-C3F0-EA270922F796}"/>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latin typeface="Arial Rounded MT Bold" panose="020F070403050403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A725AFF4-5FCF-77D5-0E8C-880944F4F84A}"/>
              </a:ext>
            </a:extLst>
          </p:cNvPr>
          <p:cNvSpPr>
            <a:spLocks noGrp="1"/>
          </p:cNvSpPr>
          <p:nvPr>
            <p:ph sz="quarter" idx="4"/>
          </p:nvPr>
        </p:nvSpPr>
        <p:spPr>
          <a:xfrm>
            <a:off x="6172200" y="2505075"/>
            <a:ext cx="5183188" cy="3684588"/>
          </a:xfrm>
        </p:spPr>
        <p:txBody>
          <a:bodyPr/>
          <a:lstStyle>
            <a:lvl1pPr>
              <a:buClr>
                <a:schemeClr val="accent1"/>
              </a:buClr>
              <a:defRPr>
                <a:latin typeface="Montserrat" pitchFamily="2" charset="77"/>
              </a:defRPr>
            </a:lvl1pPr>
            <a:lvl2pPr>
              <a:buClr>
                <a:schemeClr val="accent1"/>
              </a:buClr>
              <a:defRPr>
                <a:latin typeface="Montserrat" pitchFamily="2" charset="77"/>
              </a:defRPr>
            </a:lvl2pPr>
            <a:lvl3pPr>
              <a:buClr>
                <a:schemeClr val="accent1"/>
              </a:buClr>
              <a:defRPr>
                <a:latin typeface="Montserrat" pitchFamily="2" charset="77"/>
              </a:defRPr>
            </a:lvl3pPr>
            <a:lvl4pPr>
              <a:buClr>
                <a:schemeClr val="accent1"/>
              </a:buClr>
              <a:defRPr>
                <a:latin typeface="Montserrat" pitchFamily="2" charset="77"/>
              </a:defRPr>
            </a:lvl4pPr>
            <a:lvl5pPr>
              <a:buClr>
                <a:schemeClr val="accent1"/>
              </a:buClr>
              <a:defRPr>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5430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21E1-03B0-F2C8-94D0-F0FDC7B46E60}"/>
              </a:ext>
            </a:extLst>
          </p:cNvPr>
          <p:cNvSpPr>
            <a:spLocks noGrp="1"/>
          </p:cNvSpPr>
          <p:nvPr>
            <p:ph type="title"/>
          </p:nvPr>
        </p:nvSpPr>
        <p:spPr/>
        <p:txBody>
          <a:bodyPr/>
          <a:lstStyle>
            <a:lvl1pPr>
              <a:defRPr>
                <a:latin typeface="Arial Rounded MT Bold" panose="020F0704030504030204" pitchFamily="34" charset="77"/>
              </a:defRPr>
            </a:lvl1pPr>
          </a:lstStyle>
          <a:p>
            <a:r>
              <a:rPr lang="en-US" dirty="0"/>
              <a:t>Click to edit Master title style</a:t>
            </a:r>
          </a:p>
        </p:txBody>
      </p:sp>
    </p:spTree>
    <p:extLst>
      <p:ext uri="{BB962C8B-B14F-4D97-AF65-F5344CB8AC3E}">
        <p14:creationId xmlns:p14="http://schemas.microsoft.com/office/powerpoint/2010/main" val="26562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649B8D-4483-166B-A6BA-DF210D7450AE}"/>
              </a:ext>
            </a:extLst>
          </p:cNvPr>
          <p:cNvSpPr>
            <a:spLocks noGrp="1"/>
          </p:cNvSpPr>
          <p:nvPr>
            <p:ph type="title"/>
          </p:nvPr>
        </p:nvSpPr>
        <p:spPr>
          <a:xfrm>
            <a:off x="3810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B18FE19-FA1B-52F9-4162-C4AA46410E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0098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61"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000" kern="1200">
          <a:solidFill>
            <a:schemeClr val="tx2"/>
          </a:solidFill>
          <a:latin typeface="Arial Rounded MT Bold" panose="020F0704030504030204" pitchFamily="34" charset="77"/>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ontserrat" pitchFamily="2" charset="77"/>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afeandsoundiowa.go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afeandsoundiowa.gov/"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afeandsoundiowa.gov/" TargetMode="Externa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hyperlink" Target="http://safeandsoundiowa.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afeandsoundiowa.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afeandsoundiowa.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afeandsoundiowa.g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afeandsoundiow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safeandsoundiowa.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afeandsoundiowa.go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afeandsoundiowa.gov/"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afeandsoundiowa.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hyperlink" Target="http://safeandsoundiowa.gov/"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afeandsoundiowa.gov/"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afeandsoundiow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afeandsoundiowa.go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feandsoundiowa.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hyperlink" Target="http://safeandsoundiowa.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hyperlink" Target="http://safeandsoundiowa.gov/"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feandsoundiowa.gov/"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afeandsoundiowa.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F26BF2-2C37-3A42-B6A5-6D593F48BD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6" name="Rounded Rectangle 5">
            <a:extLst>
              <a:ext uri="{FF2B5EF4-FFF2-40B4-BE49-F238E27FC236}">
                <a16:creationId xmlns:a16="http://schemas.microsoft.com/office/drawing/2014/main" id="{A27A60EC-03F5-7985-513F-5143E8C74AEC}"/>
              </a:ext>
            </a:extLst>
          </p:cNvPr>
          <p:cNvSpPr/>
          <p:nvPr/>
        </p:nvSpPr>
        <p:spPr>
          <a:xfrm>
            <a:off x="-1107441" y="4535424"/>
            <a:ext cx="10332464" cy="1988666"/>
          </a:xfrm>
          <a:prstGeom prst="roundRect">
            <a:avLst/>
          </a:prstGeom>
          <a:solidFill>
            <a:schemeClr val="tx2"/>
          </a:solidFill>
          <a:ln>
            <a:noFill/>
          </a:ln>
          <a:effectLst>
            <a:outerShdw blurRad="331638" dist="38100" dir="54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2" name="Title 1">
            <a:extLst>
              <a:ext uri="{FF2B5EF4-FFF2-40B4-BE49-F238E27FC236}">
                <a16:creationId xmlns:a16="http://schemas.microsoft.com/office/drawing/2014/main" id="{C57ED89A-80EA-2400-0204-006CF1687FF2}"/>
              </a:ext>
            </a:extLst>
          </p:cNvPr>
          <p:cNvSpPr>
            <a:spLocks noGrp="1"/>
          </p:cNvSpPr>
          <p:nvPr>
            <p:ph type="ctrTitle"/>
          </p:nvPr>
        </p:nvSpPr>
        <p:spPr>
          <a:xfrm>
            <a:off x="2257432" y="4106384"/>
            <a:ext cx="9017620" cy="1655763"/>
          </a:xfrm>
        </p:spPr>
        <p:txBody>
          <a:bodyPr/>
          <a:lstStyle/>
          <a:p>
            <a:pPr algn="just"/>
            <a:r>
              <a:rPr lang="en-US" dirty="0" err="1">
                <a:solidFill>
                  <a:schemeClr val="bg1"/>
                </a:solidFill>
              </a:rPr>
              <a:t>Safe+Sound</a:t>
            </a:r>
            <a:r>
              <a:rPr lang="en-US" dirty="0">
                <a:solidFill>
                  <a:schemeClr val="bg1"/>
                </a:solidFill>
              </a:rPr>
              <a:t> Iowa</a:t>
            </a:r>
          </a:p>
        </p:txBody>
      </p:sp>
      <p:sp>
        <p:nvSpPr>
          <p:cNvPr id="3" name="Subtitle 2">
            <a:extLst>
              <a:ext uri="{FF2B5EF4-FFF2-40B4-BE49-F238E27FC236}">
                <a16:creationId xmlns:a16="http://schemas.microsoft.com/office/drawing/2014/main" id="{6ADBF99C-E49A-D1EA-CAF2-C7236FDCF2B3}"/>
              </a:ext>
            </a:extLst>
          </p:cNvPr>
          <p:cNvSpPr>
            <a:spLocks noGrp="1"/>
          </p:cNvSpPr>
          <p:nvPr>
            <p:ph type="subTitle" idx="1"/>
          </p:nvPr>
        </p:nvSpPr>
        <p:spPr>
          <a:xfrm>
            <a:off x="2290887" y="5634573"/>
            <a:ext cx="9144000" cy="1655762"/>
          </a:xfrm>
        </p:spPr>
        <p:txBody>
          <a:bodyPr>
            <a:normAutofit/>
          </a:bodyPr>
          <a:lstStyle/>
          <a:p>
            <a:pPr algn="just"/>
            <a:r>
              <a:rPr lang="en-US" sz="1800" dirty="0">
                <a:solidFill>
                  <a:schemeClr val="bg2"/>
                </a:solidFill>
                <a:latin typeface="Arial Rounded MT Bold" panose="020F0704030504030204" pitchFamily="34" charset="77"/>
              </a:rPr>
              <a:t>Anonymous School Threat Reporting. Any Hour. Any Day. </a:t>
            </a:r>
          </a:p>
        </p:txBody>
      </p:sp>
      <p:pic>
        <p:nvPicPr>
          <p:cNvPr id="5" name="Picture 4" descr="A picture containing text, indoor&#10;&#10;Description automatically generated">
            <a:extLst>
              <a:ext uri="{FF2B5EF4-FFF2-40B4-BE49-F238E27FC236}">
                <a16:creationId xmlns:a16="http://schemas.microsoft.com/office/drawing/2014/main" id="{66D1B9E6-BEC0-C50B-EC9B-CF25313859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7615" y="4889892"/>
            <a:ext cx="1855556" cy="1303544"/>
          </a:xfrm>
          <a:prstGeom prst="rect">
            <a:avLst/>
          </a:prstGeom>
        </p:spPr>
      </p:pic>
    </p:spTree>
    <p:extLst>
      <p:ext uri="{BB962C8B-B14F-4D97-AF65-F5344CB8AC3E}">
        <p14:creationId xmlns:p14="http://schemas.microsoft.com/office/powerpoint/2010/main" val="1692681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9C9B576-64C7-2AC3-455C-D701A1668D2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10" name="Rounded Rectangle 9">
            <a:extLst>
              <a:ext uri="{FF2B5EF4-FFF2-40B4-BE49-F238E27FC236}">
                <a16:creationId xmlns:a16="http://schemas.microsoft.com/office/drawing/2014/main" id="{BF0ABA39-83CA-04B6-4D32-5C1F2142A700}"/>
              </a:ext>
            </a:extLst>
          </p:cNvPr>
          <p:cNvSpPr/>
          <p:nvPr/>
        </p:nvSpPr>
        <p:spPr>
          <a:xfrm>
            <a:off x="-1107441" y="3657600"/>
            <a:ext cx="10668130" cy="2866490"/>
          </a:xfrm>
          <a:prstGeom prst="roundRect">
            <a:avLst/>
          </a:prstGeom>
          <a:solidFill>
            <a:schemeClr val="tx2"/>
          </a:solidFill>
          <a:ln>
            <a:noFill/>
          </a:ln>
          <a:effectLst>
            <a:outerShdw blurRad="331638" dist="38100" dir="54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2" name="Title 1">
            <a:extLst>
              <a:ext uri="{FF2B5EF4-FFF2-40B4-BE49-F238E27FC236}">
                <a16:creationId xmlns:a16="http://schemas.microsoft.com/office/drawing/2014/main" id="{CC7CBE5E-1AD7-99EE-0002-136ADBFDD706}"/>
              </a:ext>
            </a:extLst>
          </p:cNvPr>
          <p:cNvSpPr>
            <a:spLocks noGrp="1"/>
          </p:cNvSpPr>
          <p:nvPr>
            <p:ph type="ctrTitle"/>
          </p:nvPr>
        </p:nvSpPr>
        <p:spPr>
          <a:xfrm>
            <a:off x="682390" y="3460569"/>
            <a:ext cx="9144000" cy="2631441"/>
          </a:xfrm>
        </p:spPr>
        <p:txBody>
          <a:bodyPr/>
          <a:lstStyle/>
          <a:p>
            <a:pPr algn="l"/>
            <a:r>
              <a:rPr lang="en-US" sz="4400" b="0" dirty="0">
                <a:solidFill>
                  <a:schemeClr val="bg2"/>
                </a:solidFill>
              </a:rPr>
              <a:t>Step-by-Step:</a:t>
            </a:r>
            <a:br>
              <a:rPr lang="en-US" dirty="0">
                <a:solidFill>
                  <a:schemeClr val="bg2"/>
                </a:solidFill>
              </a:rPr>
            </a:br>
            <a:r>
              <a:rPr lang="en-US" dirty="0">
                <a:solidFill>
                  <a:schemeClr val="bg1"/>
                </a:solidFill>
              </a:rPr>
              <a:t>How to Make a Report</a:t>
            </a:r>
          </a:p>
        </p:txBody>
      </p:sp>
      <p:sp>
        <p:nvSpPr>
          <p:cNvPr id="7" name="Footer Placeholder 4">
            <a:extLst>
              <a:ext uri="{FF2B5EF4-FFF2-40B4-BE49-F238E27FC236}">
                <a16:creationId xmlns:a16="http://schemas.microsoft.com/office/drawing/2014/main" id="{C72204B4-EFAD-42F6-C9FC-0EFFFC6A34A8}"/>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166E7F-8F86-0148-AA65-E30E2B2129AA}" type="slidenum">
              <a:rPr lang="en-US" sz="1100" b="1" smtClean="0">
                <a:solidFill>
                  <a:schemeClr val="bg1"/>
                </a:solidFill>
              </a:rPr>
              <a:pPr/>
              <a:t>10</a:t>
            </a:fld>
            <a:endParaRPr lang="en-US" sz="1100" b="1" dirty="0">
              <a:solidFill>
                <a:schemeClr val="bg1"/>
              </a:solidFill>
            </a:endParaRPr>
          </a:p>
          <a:p>
            <a:endParaRPr lang="en-US" sz="1100" dirty="0">
              <a:solidFill>
                <a:schemeClr val="bg1"/>
              </a:solidFill>
            </a:endParaRPr>
          </a:p>
        </p:txBody>
      </p:sp>
    </p:spTree>
    <p:extLst>
      <p:ext uri="{BB962C8B-B14F-4D97-AF65-F5344CB8AC3E}">
        <p14:creationId xmlns:p14="http://schemas.microsoft.com/office/powerpoint/2010/main" val="713175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BCFFB2DB-9A3A-6682-6A05-1B9CD2B608BE}"/>
              </a:ext>
            </a:extLst>
          </p:cNvPr>
          <p:cNvSpPr/>
          <p:nvPr/>
        </p:nvSpPr>
        <p:spPr>
          <a:xfrm>
            <a:off x="-1412111" y="1805651"/>
            <a:ext cx="13223111" cy="430578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8" name="Content Placeholder 7">
            <a:extLst>
              <a:ext uri="{FF2B5EF4-FFF2-40B4-BE49-F238E27FC236}">
                <a16:creationId xmlns:a16="http://schemas.microsoft.com/office/drawing/2014/main" id="{BDFDF8E3-F6F0-5A3E-C547-7AE091B199A0}"/>
              </a:ext>
            </a:extLst>
          </p:cNvPr>
          <p:cNvSpPr>
            <a:spLocks noGrp="1"/>
          </p:cNvSpPr>
          <p:nvPr>
            <p:ph sz="half" idx="1"/>
          </p:nvPr>
        </p:nvSpPr>
        <p:spPr>
          <a:xfrm>
            <a:off x="2380507" y="2932149"/>
            <a:ext cx="4651230" cy="4351338"/>
          </a:xfrm>
        </p:spPr>
        <p:txBody>
          <a:bodyPr/>
          <a:lstStyle/>
          <a:p>
            <a:pPr marL="0" indent="0">
              <a:buNone/>
            </a:pPr>
            <a:r>
              <a:rPr lang="en-US" dirty="0"/>
              <a:t>When using </a:t>
            </a:r>
            <a:r>
              <a:rPr lang="en-US" dirty="0" err="1"/>
              <a:t>Safe+Sound</a:t>
            </a:r>
            <a:r>
              <a:rPr lang="en-US" dirty="0"/>
              <a:t> Iowa for the first time to report a concern, you will be asked to enter a 4-digit passcode.</a:t>
            </a:r>
            <a:br>
              <a:rPr lang="en-US" dirty="0"/>
            </a:br>
            <a:br>
              <a:rPr lang="en-US" dirty="0"/>
            </a:br>
            <a:r>
              <a:rPr lang="en-US" dirty="0"/>
              <a:t>You will use this passcode to log in and access your reports going forward. </a:t>
            </a:r>
          </a:p>
        </p:txBody>
      </p:sp>
      <p:sp>
        <p:nvSpPr>
          <p:cNvPr id="13" name="TextBox 12">
            <a:extLst>
              <a:ext uri="{FF2B5EF4-FFF2-40B4-BE49-F238E27FC236}">
                <a16:creationId xmlns:a16="http://schemas.microsoft.com/office/drawing/2014/main" id="{2261E2A3-4B9B-49DB-2A22-8FD115F21F5A}"/>
              </a:ext>
            </a:extLst>
          </p:cNvPr>
          <p:cNvSpPr txBox="1"/>
          <p:nvPr/>
        </p:nvSpPr>
        <p:spPr>
          <a:xfrm>
            <a:off x="309748" y="6397382"/>
            <a:ext cx="4256144" cy="276999"/>
          </a:xfrm>
          <a:prstGeom prst="rect">
            <a:avLst/>
          </a:prstGeom>
          <a:noFill/>
        </p:spPr>
        <p:txBody>
          <a:bodyPr wrap="square" rtlCol="0">
            <a:spAutoFit/>
          </a:bodyPr>
          <a:lstStyle/>
          <a:p>
            <a:r>
              <a:rPr lang="en-US" sz="1200" b="1" i="1" dirty="0">
                <a:latin typeface="Montserrat" pitchFamily="2" charset="77"/>
                <a:cs typeface="Arial" panose="020B0604020202020204" pitchFamily="34" charset="0"/>
              </a:rPr>
              <a:t>Reports are anonymous. </a:t>
            </a:r>
          </a:p>
        </p:txBody>
      </p:sp>
      <p:pic>
        <p:nvPicPr>
          <p:cNvPr id="15" name="Picture 14">
            <a:extLst>
              <a:ext uri="{FF2B5EF4-FFF2-40B4-BE49-F238E27FC236}">
                <a16:creationId xmlns:a16="http://schemas.microsoft.com/office/drawing/2014/main" id="{05B762BE-A9C7-B389-F95E-E07DEF8B1F1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510563" y="591622"/>
            <a:ext cx="2770818" cy="5674756"/>
          </a:xfrm>
          <a:prstGeom prst="rect">
            <a:avLst/>
          </a:prstGeom>
          <a:effectLst>
            <a:outerShdw blurRad="623198" dist="38100" dir="5400000" sx="93388" sy="93388" algn="t" rotWithShape="0">
              <a:prstClr val="black">
                <a:alpha val="40000"/>
              </a:prstClr>
            </a:outerShdw>
          </a:effectLst>
        </p:spPr>
      </p:pic>
      <p:sp>
        <p:nvSpPr>
          <p:cNvPr id="20" name="Title 1">
            <a:extLst>
              <a:ext uri="{FF2B5EF4-FFF2-40B4-BE49-F238E27FC236}">
                <a16:creationId xmlns:a16="http://schemas.microsoft.com/office/drawing/2014/main" id="{ED258CEE-0E2D-4110-86C9-AB3F5AA27627}"/>
              </a:ext>
            </a:extLst>
          </p:cNvPr>
          <p:cNvSpPr>
            <a:spLocks noGrp="1"/>
          </p:cNvSpPr>
          <p:nvPr>
            <p:ph type="title"/>
          </p:nvPr>
        </p:nvSpPr>
        <p:spPr>
          <a:xfrm>
            <a:off x="381000" y="365125"/>
            <a:ext cx="3592076" cy="1325563"/>
          </a:xfrm>
        </p:spPr>
        <p:txBody>
          <a:bodyPr/>
          <a:lstStyle/>
          <a:p>
            <a:r>
              <a:rPr lang="en-US" dirty="0"/>
              <a:t>How to Make a Report </a:t>
            </a:r>
          </a:p>
        </p:txBody>
      </p:sp>
      <p:sp>
        <p:nvSpPr>
          <p:cNvPr id="21" name="Footer Placeholder 4">
            <a:extLst>
              <a:ext uri="{FF2B5EF4-FFF2-40B4-BE49-F238E27FC236}">
                <a16:creationId xmlns:a16="http://schemas.microsoft.com/office/drawing/2014/main" id="{4DD79A1E-8C3C-605F-6FD9-D9FC7504E847}"/>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rgbClr val="404041"/>
                </a:solidFill>
              </a:rPr>
              <a:t>Find additional information at </a:t>
            </a:r>
            <a:r>
              <a:rPr lang="en-US" sz="1100" b="1" i="1" dirty="0">
                <a:solidFill>
                  <a:schemeClr val="tx2"/>
                </a:solidFill>
                <a:hlinkClick r:id="rId4"/>
              </a:rPr>
              <a:t>SafeandSoundIowa.gov</a:t>
            </a:r>
            <a:r>
              <a:rPr lang="en-US" sz="1100" b="1" i="1" dirty="0">
                <a:solidFill>
                  <a:schemeClr val="tx2"/>
                </a:solidFill>
              </a:rPr>
              <a:t>   </a:t>
            </a:r>
            <a:r>
              <a:rPr lang="en-US" sz="1100" i="1" dirty="0">
                <a:solidFill>
                  <a:srgbClr val="404041"/>
                </a:solidFill>
              </a:rPr>
              <a:t>|</a:t>
            </a:r>
            <a:r>
              <a:rPr lang="en-US" sz="1100" b="1" i="1" dirty="0">
                <a:solidFill>
                  <a:srgbClr val="404041"/>
                </a:solidFill>
              </a:rPr>
              <a:t>  </a:t>
            </a:r>
            <a:fld id="{A1166E7F-8F86-0148-AA65-E30E2B2129AA}" type="slidenum">
              <a:rPr lang="en-US" sz="1100" b="1" smtClean="0">
                <a:solidFill>
                  <a:schemeClr val="accent1"/>
                </a:solidFill>
              </a:rPr>
              <a:pPr/>
              <a:t>11</a:t>
            </a:fld>
            <a:endParaRPr lang="en-US" sz="1100" b="1" dirty="0">
              <a:solidFill>
                <a:schemeClr val="accent1"/>
              </a:solidFill>
            </a:endParaRPr>
          </a:p>
          <a:p>
            <a:endParaRPr lang="en-US" sz="1100" dirty="0">
              <a:solidFill>
                <a:srgbClr val="404041"/>
              </a:solidFill>
            </a:endParaRPr>
          </a:p>
        </p:txBody>
      </p:sp>
      <p:sp>
        <p:nvSpPr>
          <p:cNvPr id="23" name="Oval 22">
            <a:extLst>
              <a:ext uri="{FF2B5EF4-FFF2-40B4-BE49-F238E27FC236}">
                <a16:creationId xmlns:a16="http://schemas.microsoft.com/office/drawing/2014/main" id="{DB3FA28C-0CC0-8752-D868-BE9CD61F2BCD}"/>
              </a:ext>
            </a:extLst>
          </p:cNvPr>
          <p:cNvSpPr/>
          <p:nvPr/>
        </p:nvSpPr>
        <p:spPr>
          <a:xfrm>
            <a:off x="1844747" y="2904717"/>
            <a:ext cx="450952" cy="460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Rounded MT Bold" panose="020F0704030504030204" pitchFamily="34" charset="77"/>
              </a:rPr>
              <a:t>1</a:t>
            </a:r>
          </a:p>
        </p:txBody>
      </p:sp>
      <p:sp>
        <p:nvSpPr>
          <p:cNvPr id="24" name="Oval 23">
            <a:extLst>
              <a:ext uri="{FF2B5EF4-FFF2-40B4-BE49-F238E27FC236}">
                <a16:creationId xmlns:a16="http://schemas.microsoft.com/office/drawing/2014/main" id="{E5D9A370-F1E5-E633-F220-325A7F49B029}"/>
              </a:ext>
            </a:extLst>
          </p:cNvPr>
          <p:cNvSpPr/>
          <p:nvPr/>
        </p:nvSpPr>
        <p:spPr>
          <a:xfrm>
            <a:off x="10108976" y="3429000"/>
            <a:ext cx="460248" cy="460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Rounded MT Bold" panose="020F0704030504030204" pitchFamily="34" charset="77"/>
              </a:rPr>
              <a:t>1</a:t>
            </a:r>
          </a:p>
        </p:txBody>
      </p:sp>
    </p:spTree>
    <p:extLst>
      <p:ext uri="{BB962C8B-B14F-4D97-AF65-F5344CB8AC3E}">
        <p14:creationId xmlns:p14="http://schemas.microsoft.com/office/powerpoint/2010/main" val="4190527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AA7A4313-2C7E-33E3-1DA5-E64CE678D84C}"/>
              </a:ext>
            </a:extLst>
          </p:cNvPr>
          <p:cNvSpPr/>
          <p:nvPr/>
        </p:nvSpPr>
        <p:spPr>
          <a:xfrm>
            <a:off x="-1412111" y="1805650"/>
            <a:ext cx="13223111" cy="430578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TextBox 8">
            <a:extLst>
              <a:ext uri="{FF2B5EF4-FFF2-40B4-BE49-F238E27FC236}">
                <a16:creationId xmlns:a16="http://schemas.microsoft.com/office/drawing/2014/main" id="{AACC34E8-90C9-2DBE-88C5-C9ACBC878BBF}"/>
              </a:ext>
            </a:extLst>
          </p:cNvPr>
          <p:cNvSpPr txBox="1"/>
          <p:nvPr/>
        </p:nvSpPr>
        <p:spPr>
          <a:xfrm>
            <a:off x="1911698" y="2341823"/>
            <a:ext cx="2203774" cy="646331"/>
          </a:xfrm>
          <a:prstGeom prst="rect">
            <a:avLst/>
          </a:prstGeom>
          <a:noFill/>
        </p:spPr>
        <p:txBody>
          <a:bodyPr wrap="square">
            <a:spAutoFit/>
          </a:bodyPr>
          <a:lstStyle/>
          <a:p>
            <a:r>
              <a:rPr lang="en-US" dirty="0">
                <a:latin typeface="Montserrat" pitchFamily="2" charset="77"/>
                <a:cs typeface="Arial" panose="020B0604020202020204" pitchFamily="34" charset="0"/>
              </a:rPr>
              <a:t>Select your city and school.</a:t>
            </a:r>
          </a:p>
        </p:txBody>
      </p:sp>
      <p:sp>
        <p:nvSpPr>
          <p:cNvPr id="14" name="TextBox 13">
            <a:extLst>
              <a:ext uri="{FF2B5EF4-FFF2-40B4-BE49-F238E27FC236}">
                <a16:creationId xmlns:a16="http://schemas.microsoft.com/office/drawing/2014/main" id="{8C52B09B-E14C-D2BA-9C48-8030EB3AF2DF}"/>
              </a:ext>
            </a:extLst>
          </p:cNvPr>
          <p:cNvSpPr txBox="1"/>
          <p:nvPr/>
        </p:nvSpPr>
        <p:spPr>
          <a:xfrm>
            <a:off x="309748" y="6397382"/>
            <a:ext cx="4256144" cy="276999"/>
          </a:xfrm>
          <a:prstGeom prst="rect">
            <a:avLst/>
          </a:prstGeom>
          <a:noFill/>
        </p:spPr>
        <p:txBody>
          <a:bodyPr wrap="square" rtlCol="0">
            <a:spAutoFit/>
          </a:bodyPr>
          <a:lstStyle/>
          <a:p>
            <a:r>
              <a:rPr lang="en-US" sz="1200" b="1" i="1" dirty="0">
                <a:latin typeface="Montserrat" pitchFamily="2" charset="77"/>
                <a:cs typeface="Arial" panose="020B0604020202020204" pitchFamily="34" charset="0"/>
              </a:rPr>
              <a:t>Reports are anonymous. </a:t>
            </a:r>
          </a:p>
        </p:txBody>
      </p:sp>
      <p:pic>
        <p:nvPicPr>
          <p:cNvPr id="7" name="Picture 6">
            <a:extLst>
              <a:ext uri="{FF2B5EF4-FFF2-40B4-BE49-F238E27FC236}">
                <a16:creationId xmlns:a16="http://schemas.microsoft.com/office/drawing/2014/main" id="{93F1C822-A121-0F1C-1C57-4982C5EAF46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10125" y="1438088"/>
            <a:ext cx="2770818" cy="5674753"/>
          </a:xfrm>
          <a:prstGeom prst="rect">
            <a:avLst/>
          </a:prstGeom>
          <a:effectLst>
            <a:outerShdw blurRad="623198" dist="38100" dir="5400000" sx="93388" sy="93388" algn="t" rotWithShape="0">
              <a:prstClr val="black">
                <a:alpha val="40000"/>
              </a:prstClr>
            </a:outerShdw>
          </a:effectLst>
        </p:spPr>
      </p:pic>
      <p:pic>
        <p:nvPicPr>
          <p:cNvPr id="8" name="Picture 7">
            <a:extLst>
              <a:ext uri="{FF2B5EF4-FFF2-40B4-BE49-F238E27FC236}">
                <a16:creationId xmlns:a16="http://schemas.microsoft.com/office/drawing/2014/main" id="{9737E600-5EB4-D0EB-7935-19F0182C5E6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521540" y="2674634"/>
            <a:ext cx="2770817" cy="5674753"/>
          </a:xfrm>
          <a:prstGeom prst="rect">
            <a:avLst/>
          </a:prstGeom>
          <a:effectLst>
            <a:outerShdw blurRad="623198" dist="38100" dir="5400000" sx="93388" sy="93388" algn="t" rotWithShape="0">
              <a:prstClr val="black">
                <a:alpha val="40000"/>
              </a:prstClr>
            </a:outerShdw>
          </a:effectLst>
        </p:spPr>
      </p:pic>
      <p:pic>
        <p:nvPicPr>
          <p:cNvPr id="10" name="Picture 9">
            <a:extLst>
              <a:ext uri="{FF2B5EF4-FFF2-40B4-BE49-F238E27FC236}">
                <a16:creationId xmlns:a16="http://schemas.microsoft.com/office/drawing/2014/main" id="{36FFAD14-8977-8C39-FBD1-B072C6001A8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489101" y="520503"/>
            <a:ext cx="2770817" cy="5674753"/>
          </a:xfrm>
          <a:prstGeom prst="rect">
            <a:avLst/>
          </a:prstGeom>
          <a:effectLst>
            <a:outerShdw blurRad="623198" dist="38100" dir="5400000" sx="93388" sy="93388" algn="t" rotWithShape="0">
              <a:prstClr val="black">
                <a:alpha val="40000"/>
              </a:prstClr>
            </a:outerShdw>
          </a:effectLst>
        </p:spPr>
      </p:pic>
      <p:sp>
        <p:nvSpPr>
          <p:cNvPr id="11" name="TextBox 10">
            <a:extLst>
              <a:ext uri="{FF2B5EF4-FFF2-40B4-BE49-F238E27FC236}">
                <a16:creationId xmlns:a16="http://schemas.microsoft.com/office/drawing/2014/main" id="{3CA49D35-53C1-D0DD-B79E-257E01ABF205}"/>
              </a:ext>
            </a:extLst>
          </p:cNvPr>
          <p:cNvSpPr txBox="1"/>
          <p:nvPr/>
        </p:nvSpPr>
        <p:spPr>
          <a:xfrm>
            <a:off x="1911698" y="3138775"/>
            <a:ext cx="2611459" cy="923330"/>
          </a:xfrm>
          <a:prstGeom prst="rect">
            <a:avLst/>
          </a:prstGeom>
          <a:noFill/>
        </p:spPr>
        <p:txBody>
          <a:bodyPr wrap="square">
            <a:spAutoFit/>
          </a:bodyPr>
          <a:lstStyle/>
          <a:p>
            <a:r>
              <a:rPr lang="en-US" dirty="0">
                <a:latin typeface="Montserrat" pitchFamily="2" charset="77"/>
                <a:cs typeface="Arial" panose="020B0604020202020204" pitchFamily="34" charset="0"/>
              </a:rPr>
              <a:t>Select the type of safety concern you are reporting.  </a:t>
            </a:r>
          </a:p>
        </p:txBody>
      </p:sp>
      <p:sp>
        <p:nvSpPr>
          <p:cNvPr id="19" name="Title 1">
            <a:extLst>
              <a:ext uri="{FF2B5EF4-FFF2-40B4-BE49-F238E27FC236}">
                <a16:creationId xmlns:a16="http://schemas.microsoft.com/office/drawing/2014/main" id="{1B76D64C-1482-AF9E-C6FB-BF80FE4E6FD3}"/>
              </a:ext>
            </a:extLst>
          </p:cNvPr>
          <p:cNvSpPr>
            <a:spLocks noGrp="1"/>
          </p:cNvSpPr>
          <p:nvPr>
            <p:ph type="title"/>
          </p:nvPr>
        </p:nvSpPr>
        <p:spPr>
          <a:xfrm>
            <a:off x="381000" y="365125"/>
            <a:ext cx="3592076" cy="1325563"/>
          </a:xfrm>
        </p:spPr>
        <p:txBody>
          <a:bodyPr/>
          <a:lstStyle/>
          <a:p>
            <a:r>
              <a:rPr lang="en-US" dirty="0"/>
              <a:t>How to Make a Report </a:t>
            </a:r>
          </a:p>
        </p:txBody>
      </p:sp>
      <p:sp>
        <p:nvSpPr>
          <p:cNvPr id="22" name="Oval 21">
            <a:extLst>
              <a:ext uri="{FF2B5EF4-FFF2-40B4-BE49-F238E27FC236}">
                <a16:creationId xmlns:a16="http://schemas.microsoft.com/office/drawing/2014/main" id="{0B09100E-3413-3957-E218-B7BAEE9B95F2}"/>
              </a:ext>
            </a:extLst>
          </p:cNvPr>
          <p:cNvSpPr/>
          <p:nvPr/>
        </p:nvSpPr>
        <p:spPr>
          <a:xfrm>
            <a:off x="1419261" y="2256472"/>
            <a:ext cx="460248" cy="460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Rounded MT Bold" panose="020F0704030504030204" pitchFamily="34" charset="77"/>
              </a:rPr>
              <a:t>2</a:t>
            </a:r>
          </a:p>
        </p:txBody>
      </p:sp>
      <p:sp>
        <p:nvSpPr>
          <p:cNvPr id="23" name="Oval 22">
            <a:extLst>
              <a:ext uri="{FF2B5EF4-FFF2-40B4-BE49-F238E27FC236}">
                <a16:creationId xmlns:a16="http://schemas.microsoft.com/office/drawing/2014/main" id="{48129EC1-98A0-EB1E-8AFD-A8B24B4B12EE}"/>
              </a:ext>
            </a:extLst>
          </p:cNvPr>
          <p:cNvSpPr/>
          <p:nvPr/>
        </p:nvSpPr>
        <p:spPr>
          <a:xfrm>
            <a:off x="1419261" y="3068442"/>
            <a:ext cx="460248" cy="460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Rounded MT Bold" panose="020F0704030504030204" pitchFamily="34" charset="77"/>
              </a:rPr>
              <a:t>3</a:t>
            </a:r>
          </a:p>
        </p:txBody>
      </p:sp>
      <p:sp>
        <p:nvSpPr>
          <p:cNvPr id="24" name="Oval 23">
            <a:extLst>
              <a:ext uri="{FF2B5EF4-FFF2-40B4-BE49-F238E27FC236}">
                <a16:creationId xmlns:a16="http://schemas.microsoft.com/office/drawing/2014/main" id="{D4967D45-7701-94EA-9EE5-209D3251AB3B}"/>
              </a:ext>
            </a:extLst>
          </p:cNvPr>
          <p:cNvSpPr/>
          <p:nvPr/>
        </p:nvSpPr>
        <p:spPr>
          <a:xfrm>
            <a:off x="4720725" y="1575487"/>
            <a:ext cx="460248" cy="460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Rounded MT Bold" panose="020F0704030504030204" pitchFamily="34" charset="77"/>
              </a:rPr>
              <a:t>2</a:t>
            </a:r>
          </a:p>
        </p:txBody>
      </p:sp>
      <p:sp>
        <p:nvSpPr>
          <p:cNvPr id="25" name="Oval 24">
            <a:extLst>
              <a:ext uri="{FF2B5EF4-FFF2-40B4-BE49-F238E27FC236}">
                <a16:creationId xmlns:a16="http://schemas.microsoft.com/office/drawing/2014/main" id="{A5D41FBD-DE3E-1DD8-F379-82A17911314E}"/>
              </a:ext>
            </a:extLst>
          </p:cNvPr>
          <p:cNvSpPr/>
          <p:nvPr/>
        </p:nvSpPr>
        <p:spPr>
          <a:xfrm>
            <a:off x="8240844" y="657902"/>
            <a:ext cx="460248" cy="460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Rounded MT Bold" panose="020F0704030504030204" pitchFamily="34" charset="77"/>
              </a:rPr>
              <a:t>3</a:t>
            </a:r>
          </a:p>
        </p:txBody>
      </p:sp>
      <p:sp>
        <p:nvSpPr>
          <p:cNvPr id="26" name="Rectangle 25">
            <a:extLst>
              <a:ext uri="{FF2B5EF4-FFF2-40B4-BE49-F238E27FC236}">
                <a16:creationId xmlns:a16="http://schemas.microsoft.com/office/drawing/2014/main" id="{5F260C79-F669-66CC-EC29-24457F94348F}"/>
              </a:ext>
            </a:extLst>
          </p:cNvPr>
          <p:cNvSpPr/>
          <p:nvPr/>
        </p:nvSpPr>
        <p:spPr>
          <a:xfrm>
            <a:off x="7132320" y="6111431"/>
            <a:ext cx="2194560" cy="868984"/>
          </a:xfrm>
          <a:prstGeom prst="rect">
            <a:avLst/>
          </a:prstGeom>
          <a:solidFill>
            <a:schemeClr val="bg1"/>
          </a:solidFill>
          <a:ln>
            <a:noFill/>
          </a:ln>
          <a:effectLst>
            <a:softEdge rad="21764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oter Placeholder 4">
            <a:extLst>
              <a:ext uri="{FF2B5EF4-FFF2-40B4-BE49-F238E27FC236}">
                <a16:creationId xmlns:a16="http://schemas.microsoft.com/office/drawing/2014/main" id="{3D365DFF-31B9-9B11-5B04-FA4ED65B2D8D}"/>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rgbClr val="404041"/>
                </a:solidFill>
              </a:rPr>
              <a:t>Find additional information at </a:t>
            </a:r>
            <a:r>
              <a:rPr lang="en-US" sz="1100" b="1" i="1" dirty="0">
                <a:solidFill>
                  <a:schemeClr val="tx2"/>
                </a:solidFill>
                <a:hlinkClick r:id="rId6"/>
              </a:rPr>
              <a:t>SafeandSoundIowa.gov</a:t>
            </a:r>
            <a:r>
              <a:rPr lang="en-US" sz="1100" b="1" i="1" dirty="0">
                <a:solidFill>
                  <a:schemeClr val="tx2"/>
                </a:solidFill>
              </a:rPr>
              <a:t>   </a:t>
            </a:r>
            <a:r>
              <a:rPr lang="en-US" sz="1100" i="1" dirty="0">
                <a:solidFill>
                  <a:srgbClr val="404041"/>
                </a:solidFill>
              </a:rPr>
              <a:t>|</a:t>
            </a:r>
            <a:r>
              <a:rPr lang="en-US" sz="1100" b="1" i="1" dirty="0">
                <a:solidFill>
                  <a:srgbClr val="404041"/>
                </a:solidFill>
              </a:rPr>
              <a:t>  </a:t>
            </a:r>
            <a:fld id="{A1166E7F-8F86-0148-AA65-E30E2B2129AA}" type="slidenum">
              <a:rPr lang="en-US" sz="1100" b="1" smtClean="0">
                <a:solidFill>
                  <a:schemeClr val="accent1"/>
                </a:solidFill>
              </a:rPr>
              <a:pPr/>
              <a:t>12</a:t>
            </a:fld>
            <a:endParaRPr lang="en-US" sz="1100" b="1" dirty="0">
              <a:solidFill>
                <a:schemeClr val="accent1"/>
              </a:solidFill>
            </a:endParaRPr>
          </a:p>
          <a:p>
            <a:endParaRPr lang="en-US" sz="1100" dirty="0">
              <a:solidFill>
                <a:srgbClr val="404041"/>
              </a:solidFill>
            </a:endParaRPr>
          </a:p>
        </p:txBody>
      </p:sp>
    </p:spTree>
    <p:extLst>
      <p:ext uri="{BB962C8B-B14F-4D97-AF65-F5344CB8AC3E}">
        <p14:creationId xmlns:p14="http://schemas.microsoft.com/office/powerpoint/2010/main" val="3638103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5612C71E-5587-802A-247C-271E2CC36498}"/>
              </a:ext>
            </a:extLst>
          </p:cNvPr>
          <p:cNvSpPr/>
          <p:nvPr/>
        </p:nvSpPr>
        <p:spPr>
          <a:xfrm>
            <a:off x="-1286246" y="1812786"/>
            <a:ext cx="13223111" cy="430578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TextBox 8">
            <a:extLst>
              <a:ext uri="{FF2B5EF4-FFF2-40B4-BE49-F238E27FC236}">
                <a16:creationId xmlns:a16="http://schemas.microsoft.com/office/drawing/2014/main" id="{AACC34E8-90C9-2DBE-88C5-C9ACBC878BBF}"/>
              </a:ext>
            </a:extLst>
          </p:cNvPr>
          <p:cNvSpPr txBox="1"/>
          <p:nvPr/>
        </p:nvSpPr>
        <p:spPr>
          <a:xfrm>
            <a:off x="1441930" y="3155972"/>
            <a:ext cx="3367814" cy="1754326"/>
          </a:xfrm>
          <a:prstGeom prst="rect">
            <a:avLst/>
          </a:prstGeom>
          <a:noFill/>
        </p:spPr>
        <p:txBody>
          <a:bodyPr wrap="square">
            <a:spAutoFit/>
          </a:bodyPr>
          <a:lstStyle/>
          <a:p>
            <a:r>
              <a:rPr lang="en-US" dirty="0">
                <a:latin typeface="Montserrat" pitchFamily="2" charset="77"/>
                <a:cs typeface="Arial" panose="020B0604020202020204" pitchFamily="34" charset="0"/>
              </a:rPr>
              <a:t>Describe your concern with as many details as possible.</a:t>
            </a:r>
          </a:p>
          <a:p>
            <a:endParaRPr lang="en-US" dirty="0">
              <a:latin typeface="Montserrat" pitchFamily="2" charset="77"/>
              <a:cs typeface="Arial" panose="020B0604020202020204" pitchFamily="34" charset="0"/>
            </a:endParaRPr>
          </a:p>
          <a:p>
            <a:r>
              <a:rPr lang="en-US" dirty="0">
                <a:latin typeface="Montserrat" pitchFamily="2" charset="77"/>
                <a:cs typeface="Arial" panose="020B0604020202020204" pitchFamily="34" charset="0"/>
              </a:rPr>
              <a:t>Attach photos, videos, audio files, etc. </a:t>
            </a:r>
          </a:p>
          <a:p>
            <a:r>
              <a:rPr lang="en-US" dirty="0">
                <a:latin typeface="Montserrat" pitchFamily="2" charset="77"/>
                <a:cs typeface="Arial" panose="020B0604020202020204" pitchFamily="34" charset="0"/>
              </a:rPr>
              <a:t> </a:t>
            </a:r>
          </a:p>
        </p:txBody>
      </p:sp>
      <p:sp>
        <p:nvSpPr>
          <p:cNvPr id="10" name="TextBox 9">
            <a:extLst>
              <a:ext uri="{FF2B5EF4-FFF2-40B4-BE49-F238E27FC236}">
                <a16:creationId xmlns:a16="http://schemas.microsoft.com/office/drawing/2014/main" id="{19A0E0FC-BDCA-C334-2B50-CE2D74FF0B79}"/>
              </a:ext>
            </a:extLst>
          </p:cNvPr>
          <p:cNvSpPr txBox="1"/>
          <p:nvPr/>
        </p:nvSpPr>
        <p:spPr>
          <a:xfrm>
            <a:off x="309748" y="6397382"/>
            <a:ext cx="4256144" cy="276999"/>
          </a:xfrm>
          <a:prstGeom prst="rect">
            <a:avLst/>
          </a:prstGeom>
          <a:noFill/>
        </p:spPr>
        <p:txBody>
          <a:bodyPr wrap="square" rtlCol="0">
            <a:spAutoFit/>
          </a:bodyPr>
          <a:lstStyle/>
          <a:p>
            <a:r>
              <a:rPr lang="en-US" sz="1200" b="1" i="1" dirty="0">
                <a:latin typeface="Montserrat" pitchFamily="2" charset="77"/>
                <a:cs typeface="Arial" panose="020B0604020202020204" pitchFamily="34" charset="0"/>
              </a:rPr>
              <a:t>Reports are anonymous. </a:t>
            </a:r>
          </a:p>
        </p:txBody>
      </p:sp>
      <p:pic>
        <p:nvPicPr>
          <p:cNvPr id="11" name="Picture 10">
            <a:extLst>
              <a:ext uri="{FF2B5EF4-FFF2-40B4-BE49-F238E27FC236}">
                <a16:creationId xmlns:a16="http://schemas.microsoft.com/office/drawing/2014/main" id="{5559903B-2528-5554-30DC-E7A845B9A2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304641" y="607105"/>
            <a:ext cx="2770817" cy="5674751"/>
          </a:xfrm>
          <a:prstGeom prst="rect">
            <a:avLst/>
          </a:prstGeom>
          <a:effectLst>
            <a:outerShdw blurRad="623198" dist="38100" dir="5400000" sx="93388" sy="93388" algn="t" rotWithShape="0">
              <a:prstClr val="black">
                <a:alpha val="40000"/>
              </a:prstClr>
            </a:outerShdw>
          </a:effectLst>
        </p:spPr>
      </p:pic>
      <p:pic>
        <p:nvPicPr>
          <p:cNvPr id="14" name="Picture 13">
            <a:extLst>
              <a:ext uri="{FF2B5EF4-FFF2-40B4-BE49-F238E27FC236}">
                <a16:creationId xmlns:a16="http://schemas.microsoft.com/office/drawing/2014/main" id="{2DDC8BB0-E705-9396-3AAE-526D895049D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361961" y="-529661"/>
            <a:ext cx="2770816" cy="5674751"/>
          </a:xfrm>
          <a:prstGeom prst="rect">
            <a:avLst/>
          </a:prstGeom>
          <a:effectLst>
            <a:outerShdw blurRad="623198" dist="38100" dir="5400000" sx="93388" sy="93388" algn="t" rotWithShape="0">
              <a:prstClr val="black">
                <a:alpha val="40000"/>
              </a:prstClr>
            </a:outerShdw>
          </a:effectLst>
        </p:spPr>
      </p:pic>
      <p:sp>
        <p:nvSpPr>
          <p:cNvPr id="19" name="Title 1">
            <a:extLst>
              <a:ext uri="{FF2B5EF4-FFF2-40B4-BE49-F238E27FC236}">
                <a16:creationId xmlns:a16="http://schemas.microsoft.com/office/drawing/2014/main" id="{5244E20C-2D80-5E6D-77E5-194AF256C633}"/>
              </a:ext>
            </a:extLst>
          </p:cNvPr>
          <p:cNvSpPr>
            <a:spLocks noGrp="1"/>
          </p:cNvSpPr>
          <p:nvPr>
            <p:ph type="title"/>
          </p:nvPr>
        </p:nvSpPr>
        <p:spPr>
          <a:xfrm>
            <a:off x="381000" y="365125"/>
            <a:ext cx="3592076" cy="1325563"/>
          </a:xfrm>
        </p:spPr>
        <p:txBody>
          <a:bodyPr/>
          <a:lstStyle/>
          <a:p>
            <a:r>
              <a:rPr lang="en-US" dirty="0"/>
              <a:t>How to Make a Report </a:t>
            </a:r>
          </a:p>
        </p:txBody>
      </p:sp>
      <p:sp>
        <p:nvSpPr>
          <p:cNvPr id="20" name="Footer Placeholder 4">
            <a:extLst>
              <a:ext uri="{FF2B5EF4-FFF2-40B4-BE49-F238E27FC236}">
                <a16:creationId xmlns:a16="http://schemas.microsoft.com/office/drawing/2014/main" id="{AA62445D-B114-2676-16E4-18708972E390}"/>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rgbClr val="404041"/>
                </a:solidFill>
              </a:rPr>
              <a:t>Find additional information at </a:t>
            </a:r>
            <a:r>
              <a:rPr lang="en-US" sz="1100" b="1" i="1" dirty="0">
                <a:solidFill>
                  <a:schemeClr val="tx2"/>
                </a:solidFill>
                <a:hlinkClick r:id="rId5"/>
              </a:rPr>
              <a:t>SafeandSoundIowa.gov</a:t>
            </a:r>
            <a:r>
              <a:rPr lang="en-US" sz="1100" b="1" i="1" dirty="0">
                <a:solidFill>
                  <a:schemeClr val="tx2"/>
                </a:solidFill>
              </a:rPr>
              <a:t>   </a:t>
            </a:r>
            <a:r>
              <a:rPr lang="en-US" sz="1100" i="1" dirty="0">
                <a:solidFill>
                  <a:srgbClr val="404041"/>
                </a:solidFill>
              </a:rPr>
              <a:t>|</a:t>
            </a:r>
            <a:r>
              <a:rPr lang="en-US" sz="1100" b="1" i="1" dirty="0">
                <a:solidFill>
                  <a:srgbClr val="404041"/>
                </a:solidFill>
              </a:rPr>
              <a:t>  </a:t>
            </a:r>
            <a:fld id="{A1166E7F-8F86-0148-AA65-E30E2B2129AA}" type="slidenum">
              <a:rPr lang="en-US" sz="1100" b="1" smtClean="0">
                <a:solidFill>
                  <a:schemeClr val="accent1"/>
                </a:solidFill>
              </a:rPr>
              <a:pPr/>
              <a:t>13</a:t>
            </a:fld>
            <a:endParaRPr lang="en-US" sz="1100" b="1" dirty="0">
              <a:solidFill>
                <a:schemeClr val="accent1"/>
              </a:solidFill>
            </a:endParaRPr>
          </a:p>
          <a:p>
            <a:endParaRPr lang="en-US" sz="1100" dirty="0">
              <a:solidFill>
                <a:srgbClr val="404041"/>
              </a:solidFill>
            </a:endParaRPr>
          </a:p>
        </p:txBody>
      </p:sp>
      <p:sp>
        <p:nvSpPr>
          <p:cNvPr id="22" name="Oval 21">
            <a:extLst>
              <a:ext uri="{FF2B5EF4-FFF2-40B4-BE49-F238E27FC236}">
                <a16:creationId xmlns:a16="http://schemas.microsoft.com/office/drawing/2014/main" id="{C7DBAF61-BE9C-351C-C970-EAF4B7DBA4DE}"/>
              </a:ext>
            </a:extLst>
          </p:cNvPr>
          <p:cNvSpPr/>
          <p:nvPr/>
        </p:nvSpPr>
        <p:spPr>
          <a:xfrm>
            <a:off x="881259" y="3089710"/>
            <a:ext cx="460248" cy="460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Rounded MT Bold" panose="020F0704030504030204" pitchFamily="34" charset="77"/>
              </a:rPr>
              <a:t>4</a:t>
            </a:r>
          </a:p>
        </p:txBody>
      </p:sp>
      <p:sp>
        <p:nvSpPr>
          <p:cNvPr id="23" name="Oval 22">
            <a:extLst>
              <a:ext uri="{FF2B5EF4-FFF2-40B4-BE49-F238E27FC236}">
                <a16:creationId xmlns:a16="http://schemas.microsoft.com/office/drawing/2014/main" id="{1C310AF7-0DB3-E23B-BD92-D596BF62E435}"/>
              </a:ext>
            </a:extLst>
          </p:cNvPr>
          <p:cNvSpPr/>
          <p:nvPr/>
        </p:nvSpPr>
        <p:spPr>
          <a:xfrm>
            <a:off x="4922238" y="1576836"/>
            <a:ext cx="460248" cy="460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Rounded MT Bold" panose="020F0704030504030204" pitchFamily="34" charset="77"/>
              </a:rPr>
              <a:t>4</a:t>
            </a:r>
          </a:p>
        </p:txBody>
      </p:sp>
    </p:spTree>
    <p:extLst>
      <p:ext uri="{BB962C8B-B14F-4D97-AF65-F5344CB8AC3E}">
        <p14:creationId xmlns:p14="http://schemas.microsoft.com/office/powerpoint/2010/main" val="2706978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B132372E-6DF3-B033-4DDE-23A45B03F644}"/>
              </a:ext>
            </a:extLst>
          </p:cNvPr>
          <p:cNvSpPr/>
          <p:nvPr/>
        </p:nvSpPr>
        <p:spPr>
          <a:xfrm>
            <a:off x="-1412111" y="1805651"/>
            <a:ext cx="13223111" cy="430578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 name="TextBox 3">
            <a:extLst>
              <a:ext uri="{FF2B5EF4-FFF2-40B4-BE49-F238E27FC236}">
                <a16:creationId xmlns:a16="http://schemas.microsoft.com/office/drawing/2014/main" id="{736B8A72-2DC8-8402-EA69-C2F50E94572C}"/>
              </a:ext>
            </a:extLst>
          </p:cNvPr>
          <p:cNvSpPr txBox="1"/>
          <p:nvPr/>
        </p:nvSpPr>
        <p:spPr>
          <a:xfrm>
            <a:off x="1858401" y="2631535"/>
            <a:ext cx="3179080" cy="3139321"/>
          </a:xfrm>
          <a:prstGeom prst="rect">
            <a:avLst/>
          </a:prstGeom>
          <a:noFill/>
        </p:spPr>
        <p:txBody>
          <a:bodyPr wrap="square">
            <a:spAutoFit/>
          </a:bodyPr>
          <a:lstStyle/>
          <a:p>
            <a:r>
              <a:rPr lang="en-US" dirty="0">
                <a:latin typeface="Montserrat" pitchFamily="2" charset="77"/>
                <a:cs typeface="Arial" panose="020B0604020202020204" pitchFamily="34" charset="0"/>
              </a:rPr>
              <a:t>Click “Submit.”</a:t>
            </a:r>
            <a:br>
              <a:rPr lang="en-US" dirty="0">
                <a:latin typeface="Montserrat" pitchFamily="2" charset="77"/>
                <a:cs typeface="Arial" panose="020B0604020202020204" pitchFamily="34" charset="0"/>
              </a:rPr>
            </a:br>
            <a:br>
              <a:rPr lang="en-US" dirty="0">
                <a:latin typeface="Montserrat" pitchFamily="2" charset="77"/>
                <a:cs typeface="Arial" panose="020B0604020202020204" pitchFamily="34" charset="0"/>
              </a:rPr>
            </a:br>
            <a:br>
              <a:rPr lang="en-US" dirty="0">
                <a:latin typeface="Montserrat" pitchFamily="2" charset="77"/>
                <a:cs typeface="Arial" panose="020B0604020202020204" pitchFamily="34" charset="0"/>
              </a:rPr>
            </a:br>
            <a:r>
              <a:rPr lang="en-US" dirty="0">
                <a:latin typeface="Montserrat" pitchFamily="2" charset="77"/>
                <a:cs typeface="Arial" panose="020B0604020202020204" pitchFamily="34" charset="0"/>
              </a:rPr>
              <a:t>A </a:t>
            </a:r>
            <a:r>
              <a:rPr lang="en-US" dirty="0" err="1">
                <a:latin typeface="Montserrat" pitchFamily="2" charset="77"/>
                <a:cs typeface="Arial" panose="020B0604020202020204" pitchFamily="34" charset="0"/>
              </a:rPr>
              <a:t>Safe+Sound</a:t>
            </a:r>
            <a:r>
              <a:rPr lang="en-US" dirty="0">
                <a:latin typeface="Montserrat" pitchFamily="2" charset="77"/>
                <a:cs typeface="Arial" panose="020B0604020202020204" pitchFamily="34" charset="0"/>
              </a:rPr>
              <a:t> Iowa dispatcher will start a live chat session. Please stay on the line, on the app chat or on the website page for a dispatcher’s follow-up questions.</a:t>
            </a:r>
          </a:p>
          <a:p>
            <a:endParaRPr lang="en-US" dirty="0">
              <a:latin typeface="Montserrat" pitchFamily="2" charset="77"/>
              <a:cs typeface="Arial" panose="020B0604020202020204" pitchFamily="34" charset="0"/>
            </a:endParaRPr>
          </a:p>
        </p:txBody>
      </p:sp>
      <p:sp>
        <p:nvSpPr>
          <p:cNvPr id="12" name="TextBox 11">
            <a:extLst>
              <a:ext uri="{FF2B5EF4-FFF2-40B4-BE49-F238E27FC236}">
                <a16:creationId xmlns:a16="http://schemas.microsoft.com/office/drawing/2014/main" id="{BF374D3B-A78F-5847-F6DC-7607B19A3D96}"/>
              </a:ext>
            </a:extLst>
          </p:cNvPr>
          <p:cNvSpPr txBox="1"/>
          <p:nvPr/>
        </p:nvSpPr>
        <p:spPr>
          <a:xfrm>
            <a:off x="309748" y="6397382"/>
            <a:ext cx="4256144" cy="276999"/>
          </a:xfrm>
          <a:prstGeom prst="rect">
            <a:avLst/>
          </a:prstGeom>
          <a:noFill/>
        </p:spPr>
        <p:txBody>
          <a:bodyPr wrap="square" rtlCol="0">
            <a:spAutoFit/>
          </a:bodyPr>
          <a:lstStyle/>
          <a:p>
            <a:r>
              <a:rPr lang="en-US" sz="1200" b="1" i="1" dirty="0">
                <a:latin typeface="Montserrat" pitchFamily="2" charset="77"/>
                <a:cs typeface="Arial" panose="020B0604020202020204" pitchFamily="34" charset="0"/>
              </a:rPr>
              <a:t>Reports are anonymous. </a:t>
            </a:r>
          </a:p>
        </p:txBody>
      </p:sp>
      <p:pic>
        <p:nvPicPr>
          <p:cNvPr id="13" name="Picture 12">
            <a:extLst>
              <a:ext uri="{FF2B5EF4-FFF2-40B4-BE49-F238E27FC236}">
                <a16:creationId xmlns:a16="http://schemas.microsoft.com/office/drawing/2014/main" id="{C6AAF80E-CB2A-11A3-25CF-3FA9D8794E3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448109" y="-133896"/>
            <a:ext cx="2770816" cy="5674751"/>
          </a:xfrm>
          <a:prstGeom prst="rect">
            <a:avLst/>
          </a:prstGeom>
          <a:effectLst>
            <a:outerShdw blurRad="623198" dist="38100" dir="5400000" sx="93388" sy="93388" algn="t" rotWithShape="0">
              <a:prstClr val="black">
                <a:alpha val="40000"/>
              </a:prstClr>
            </a:outerShdw>
          </a:effectLst>
        </p:spPr>
      </p:pic>
      <p:sp>
        <p:nvSpPr>
          <p:cNvPr id="18" name="Title 1">
            <a:extLst>
              <a:ext uri="{FF2B5EF4-FFF2-40B4-BE49-F238E27FC236}">
                <a16:creationId xmlns:a16="http://schemas.microsoft.com/office/drawing/2014/main" id="{0F11550A-6EE0-B71A-7357-FD6EEC4DCF78}"/>
              </a:ext>
            </a:extLst>
          </p:cNvPr>
          <p:cNvSpPr txBox="1">
            <a:spLocks/>
          </p:cNvSpPr>
          <p:nvPr/>
        </p:nvSpPr>
        <p:spPr>
          <a:xfrm>
            <a:off x="381000" y="365125"/>
            <a:ext cx="35920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2"/>
                </a:solidFill>
                <a:latin typeface="Arial Rounded MT Bold" panose="020F0704030504030204" pitchFamily="34" charset="77"/>
                <a:ea typeface="+mj-ea"/>
                <a:cs typeface="+mj-cs"/>
              </a:defRPr>
            </a:lvl1pPr>
          </a:lstStyle>
          <a:p>
            <a:r>
              <a:rPr lang="en-US"/>
              <a:t>How to Make a Report </a:t>
            </a:r>
            <a:endParaRPr lang="en-US" dirty="0"/>
          </a:p>
        </p:txBody>
      </p:sp>
      <p:sp>
        <p:nvSpPr>
          <p:cNvPr id="20" name="Footer Placeholder 4">
            <a:extLst>
              <a:ext uri="{FF2B5EF4-FFF2-40B4-BE49-F238E27FC236}">
                <a16:creationId xmlns:a16="http://schemas.microsoft.com/office/drawing/2014/main" id="{A19ABF28-F121-7D22-E0BB-FEAD3341FBC2}"/>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rgbClr val="404041"/>
                </a:solidFill>
              </a:rPr>
              <a:t>Find additional information at </a:t>
            </a:r>
            <a:r>
              <a:rPr lang="en-US" sz="1100" b="1" i="1" dirty="0">
                <a:solidFill>
                  <a:schemeClr val="tx2"/>
                </a:solidFill>
                <a:hlinkClick r:id="rId4"/>
              </a:rPr>
              <a:t>SafeandSoundIowa.gov</a:t>
            </a:r>
            <a:r>
              <a:rPr lang="en-US" sz="1100" b="1" i="1" dirty="0">
                <a:solidFill>
                  <a:schemeClr val="tx2"/>
                </a:solidFill>
              </a:rPr>
              <a:t>   </a:t>
            </a:r>
            <a:r>
              <a:rPr lang="en-US" sz="1100" i="1" dirty="0">
                <a:solidFill>
                  <a:srgbClr val="404041"/>
                </a:solidFill>
              </a:rPr>
              <a:t>|</a:t>
            </a:r>
            <a:r>
              <a:rPr lang="en-US" sz="1100" b="1" i="1" dirty="0">
                <a:solidFill>
                  <a:srgbClr val="404041"/>
                </a:solidFill>
              </a:rPr>
              <a:t>  </a:t>
            </a:r>
            <a:fld id="{A1166E7F-8F86-0148-AA65-E30E2B2129AA}" type="slidenum">
              <a:rPr lang="en-US" sz="1100" b="1" smtClean="0">
                <a:solidFill>
                  <a:schemeClr val="accent1"/>
                </a:solidFill>
              </a:rPr>
              <a:pPr/>
              <a:t>14</a:t>
            </a:fld>
            <a:endParaRPr lang="en-US" sz="1100" b="1" dirty="0">
              <a:solidFill>
                <a:schemeClr val="accent1"/>
              </a:solidFill>
            </a:endParaRPr>
          </a:p>
          <a:p>
            <a:endParaRPr lang="en-US" sz="1100" dirty="0">
              <a:solidFill>
                <a:srgbClr val="404041"/>
              </a:solidFill>
            </a:endParaRPr>
          </a:p>
        </p:txBody>
      </p:sp>
      <p:sp>
        <p:nvSpPr>
          <p:cNvPr id="24" name="Oval 23">
            <a:extLst>
              <a:ext uri="{FF2B5EF4-FFF2-40B4-BE49-F238E27FC236}">
                <a16:creationId xmlns:a16="http://schemas.microsoft.com/office/drawing/2014/main" id="{E80D89A1-40B5-B43B-1C50-3A1BD16ECFB6}"/>
              </a:ext>
            </a:extLst>
          </p:cNvPr>
          <p:cNvSpPr/>
          <p:nvPr/>
        </p:nvSpPr>
        <p:spPr>
          <a:xfrm>
            <a:off x="1286393" y="2541795"/>
            <a:ext cx="460248" cy="460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Rounded MT Bold" panose="020F0704030504030204" pitchFamily="34" charset="77"/>
              </a:rPr>
              <a:t>5</a:t>
            </a:r>
          </a:p>
        </p:txBody>
      </p:sp>
      <p:sp>
        <p:nvSpPr>
          <p:cNvPr id="25" name="Oval 24">
            <a:extLst>
              <a:ext uri="{FF2B5EF4-FFF2-40B4-BE49-F238E27FC236}">
                <a16:creationId xmlns:a16="http://schemas.microsoft.com/office/drawing/2014/main" id="{785B8E29-6E2D-8794-42F3-09BB6E80910B}"/>
              </a:ext>
            </a:extLst>
          </p:cNvPr>
          <p:cNvSpPr/>
          <p:nvPr/>
        </p:nvSpPr>
        <p:spPr>
          <a:xfrm>
            <a:off x="7173876" y="4310592"/>
            <a:ext cx="460248" cy="460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Rounded MT Bold" panose="020F0704030504030204" pitchFamily="34" charset="77"/>
              </a:rPr>
              <a:t>5</a:t>
            </a:r>
          </a:p>
        </p:txBody>
      </p:sp>
      <p:sp>
        <p:nvSpPr>
          <p:cNvPr id="27" name="Oval 26">
            <a:extLst>
              <a:ext uri="{FF2B5EF4-FFF2-40B4-BE49-F238E27FC236}">
                <a16:creationId xmlns:a16="http://schemas.microsoft.com/office/drawing/2014/main" id="{B3B2011B-CF3F-793D-EBC6-173F0D69840A}"/>
              </a:ext>
            </a:extLst>
          </p:cNvPr>
          <p:cNvSpPr/>
          <p:nvPr/>
        </p:nvSpPr>
        <p:spPr>
          <a:xfrm>
            <a:off x="1286393" y="3406853"/>
            <a:ext cx="460248" cy="460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Rounded MT Bold" panose="020F0704030504030204" pitchFamily="34" charset="77"/>
              </a:rPr>
              <a:t>6</a:t>
            </a:r>
          </a:p>
        </p:txBody>
      </p:sp>
      <p:pic>
        <p:nvPicPr>
          <p:cNvPr id="2" name="Picture 1">
            <a:extLst>
              <a:ext uri="{FF2B5EF4-FFF2-40B4-BE49-F238E27FC236}">
                <a16:creationId xmlns:a16="http://schemas.microsoft.com/office/drawing/2014/main" id="{E202C4B0-3D14-44DC-6A0E-C17B4991849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470746" y="539993"/>
            <a:ext cx="2753957" cy="6282159"/>
          </a:xfrm>
          <a:prstGeom prst="rect">
            <a:avLst/>
          </a:prstGeom>
          <a:effectLst>
            <a:outerShdw blurRad="623198" dist="38100" dir="5400000" sx="93388" sy="93388" algn="t" rotWithShape="0">
              <a:prstClr val="black">
                <a:alpha val="40000"/>
              </a:prstClr>
            </a:outerShdw>
          </a:effectLst>
        </p:spPr>
      </p:pic>
      <p:sp>
        <p:nvSpPr>
          <p:cNvPr id="26" name="Oval 25">
            <a:extLst>
              <a:ext uri="{FF2B5EF4-FFF2-40B4-BE49-F238E27FC236}">
                <a16:creationId xmlns:a16="http://schemas.microsoft.com/office/drawing/2014/main" id="{ADEAE716-A13F-ECE3-E649-84D2BC209FE0}"/>
              </a:ext>
            </a:extLst>
          </p:cNvPr>
          <p:cNvSpPr/>
          <p:nvPr/>
        </p:nvSpPr>
        <p:spPr>
          <a:xfrm>
            <a:off x="11110302" y="1690688"/>
            <a:ext cx="460248" cy="460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Rounded MT Bold" panose="020F0704030504030204" pitchFamily="34" charset="77"/>
              </a:rPr>
              <a:t>6</a:t>
            </a:r>
          </a:p>
        </p:txBody>
      </p:sp>
    </p:spTree>
    <p:extLst>
      <p:ext uri="{BB962C8B-B14F-4D97-AF65-F5344CB8AC3E}">
        <p14:creationId xmlns:p14="http://schemas.microsoft.com/office/powerpoint/2010/main" val="792131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785E8CA7-3870-193C-71E8-80BD3AD86FB4}"/>
              </a:ext>
            </a:extLst>
          </p:cNvPr>
          <p:cNvSpPr/>
          <p:nvPr/>
        </p:nvSpPr>
        <p:spPr>
          <a:xfrm>
            <a:off x="-1412111" y="1829588"/>
            <a:ext cx="13223111" cy="430578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BB0DA6B4-D634-17AB-A268-215702D30904}"/>
              </a:ext>
            </a:extLst>
          </p:cNvPr>
          <p:cNvSpPr>
            <a:spLocks noGrp="1"/>
          </p:cNvSpPr>
          <p:nvPr>
            <p:ph type="title"/>
          </p:nvPr>
        </p:nvSpPr>
        <p:spPr>
          <a:xfrm>
            <a:off x="381000" y="365125"/>
            <a:ext cx="3942907" cy="1325563"/>
          </a:xfrm>
        </p:spPr>
        <p:txBody>
          <a:bodyPr/>
          <a:lstStyle/>
          <a:p>
            <a:r>
              <a:rPr lang="en-US" dirty="0"/>
              <a:t>Following Up on a Report</a:t>
            </a:r>
          </a:p>
        </p:txBody>
      </p:sp>
      <p:sp>
        <p:nvSpPr>
          <p:cNvPr id="9" name="TextBox 8">
            <a:extLst>
              <a:ext uri="{FF2B5EF4-FFF2-40B4-BE49-F238E27FC236}">
                <a16:creationId xmlns:a16="http://schemas.microsoft.com/office/drawing/2014/main" id="{AACC34E8-90C9-2DBE-88C5-C9ACBC878BBF}"/>
              </a:ext>
            </a:extLst>
          </p:cNvPr>
          <p:cNvSpPr txBox="1"/>
          <p:nvPr/>
        </p:nvSpPr>
        <p:spPr>
          <a:xfrm>
            <a:off x="2307999" y="3144880"/>
            <a:ext cx="3788001" cy="2585323"/>
          </a:xfrm>
          <a:prstGeom prst="rect">
            <a:avLst/>
          </a:prstGeom>
          <a:noFill/>
        </p:spPr>
        <p:txBody>
          <a:bodyPr wrap="square">
            <a:spAutoFit/>
          </a:bodyPr>
          <a:lstStyle/>
          <a:p>
            <a:r>
              <a:rPr lang="en-US" dirty="0">
                <a:latin typeface="Montserrat" pitchFamily="2" charset="77"/>
                <a:cs typeface="Arial" panose="020B0604020202020204" pitchFamily="34" charset="0"/>
              </a:rPr>
              <a:t>Instructions will be given about how to follow up on the status of your report, view replies or add information later.</a:t>
            </a:r>
          </a:p>
          <a:p>
            <a:endParaRPr lang="en-US" dirty="0">
              <a:latin typeface="Montserrat" pitchFamily="2" charset="77"/>
              <a:cs typeface="Arial" panose="020B0604020202020204" pitchFamily="34" charset="0"/>
            </a:endParaRPr>
          </a:p>
          <a:p>
            <a:r>
              <a:rPr lang="en-US" dirty="0">
                <a:latin typeface="Montserrat" pitchFamily="2" charset="77"/>
                <a:cs typeface="Arial" panose="020B0604020202020204" pitchFamily="34" charset="0"/>
              </a:rPr>
              <a:t>Please stay in the chat for a moment for possible dispatcher follow-up questions.</a:t>
            </a:r>
          </a:p>
          <a:p>
            <a:r>
              <a:rPr lang="en-US" dirty="0">
                <a:latin typeface="Montserrat" pitchFamily="2" charset="77"/>
                <a:cs typeface="Arial" panose="020B0604020202020204" pitchFamily="34" charset="0"/>
              </a:rPr>
              <a:t> </a:t>
            </a:r>
          </a:p>
        </p:txBody>
      </p:sp>
      <p:sp>
        <p:nvSpPr>
          <p:cNvPr id="10" name="TextBox 9">
            <a:extLst>
              <a:ext uri="{FF2B5EF4-FFF2-40B4-BE49-F238E27FC236}">
                <a16:creationId xmlns:a16="http://schemas.microsoft.com/office/drawing/2014/main" id="{335C3264-6691-B235-9920-A4C8305D1D70}"/>
              </a:ext>
            </a:extLst>
          </p:cNvPr>
          <p:cNvSpPr txBox="1"/>
          <p:nvPr/>
        </p:nvSpPr>
        <p:spPr>
          <a:xfrm>
            <a:off x="309748" y="6397382"/>
            <a:ext cx="4256144" cy="276999"/>
          </a:xfrm>
          <a:prstGeom prst="rect">
            <a:avLst/>
          </a:prstGeom>
          <a:noFill/>
        </p:spPr>
        <p:txBody>
          <a:bodyPr wrap="square" rtlCol="0">
            <a:spAutoFit/>
          </a:bodyPr>
          <a:lstStyle/>
          <a:p>
            <a:r>
              <a:rPr lang="en-US" sz="1200" b="1" i="1" dirty="0">
                <a:latin typeface="Montserrat" pitchFamily="2" charset="77"/>
                <a:cs typeface="Arial" panose="020B0604020202020204" pitchFamily="34" charset="0"/>
              </a:rPr>
              <a:t>Reports are anonymous. </a:t>
            </a:r>
          </a:p>
        </p:txBody>
      </p:sp>
      <p:pic>
        <p:nvPicPr>
          <p:cNvPr id="11" name="Picture 10">
            <a:extLst>
              <a:ext uri="{FF2B5EF4-FFF2-40B4-BE49-F238E27FC236}">
                <a16:creationId xmlns:a16="http://schemas.microsoft.com/office/drawing/2014/main" id="{C0D2A037-86F3-5CB5-E541-1CEBE5BA69C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95449" y="124109"/>
            <a:ext cx="2770817" cy="6320620"/>
          </a:xfrm>
          <a:prstGeom prst="rect">
            <a:avLst/>
          </a:prstGeom>
          <a:effectLst>
            <a:outerShdw blurRad="623198" dist="38100" dir="5400000" sx="93388" sy="93388" algn="t" rotWithShape="0">
              <a:prstClr val="black">
                <a:alpha val="40000"/>
              </a:prstClr>
            </a:outerShdw>
          </a:effectLst>
        </p:spPr>
      </p:pic>
      <p:sp>
        <p:nvSpPr>
          <p:cNvPr id="12" name="Footer Placeholder 4">
            <a:extLst>
              <a:ext uri="{FF2B5EF4-FFF2-40B4-BE49-F238E27FC236}">
                <a16:creationId xmlns:a16="http://schemas.microsoft.com/office/drawing/2014/main" id="{416E0BC7-B664-C86E-E930-165DD41579BE}"/>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rgbClr val="404041"/>
                </a:solidFill>
              </a:rPr>
              <a:t>Find additional information at </a:t>
            </a:r>
            <a:r>
              <a:rPr lang="en-US" sz="1100" b="1" i="1" dirty="0">
                <a:solidFill>
                  <a:schemeClr val="tx2"/>
                </a:solidFill>
                <a:hlinkClick r:id="rId4"/>
              </a:rPr>
              <a:t>SafeandSoundIowa.gov</a:t>
            </a:r>
            <a:r>
              <a:rPr lang="en-US" sz="1100" b="1" i="1" dirty="0">
                <a:solidFill>
                  <a:schemeClr val="tx2"/>
                </a:solidFill>
              </a:rPr>
              <a:t>   </a:t>
            </a:r>
            <a:r>
              <a:rPr lang="en-US" sz="1100" i="1" dirty="0">
                <a:solidFill>
                  <a:srgbClr val="404041"/>
                </a:solidFill>
              </a:rPr>
              <a:t>|</a:t>
            </a:r>
            <a:r>
              <a:rPr lang="en-US" sz="1100" b="1" i="1" dirty="0">
                <a:solidFill>
                  <a:srgbClr val="404041"/>
                </a:solidFill>
              </a:rPr>
              <a:t>  </a:t>
            </a:r>
            <a:fld id="{A1166E7F-8F86-0148-AA65-E30E2B2129AA}" type="slidenum">
              <a:rPr lang="en-US" sz="1100" b="1" smtClean="0">
                <a:solidFill>
                  <a:schemeClr val="accent1"/>
                </a:solidFill>
              </a:rPr>
              <a:pPr/>
              <a:t>15</a:t>
            </a:fld>
            <a:endParaRPr lang="en-US" sz="1100" b="1" dirty="0">
              <a:solidFill>
                <a:schemeClr val="accent1"/>
              </a:solidFill>
            </a:endParaRPr>
          </a:p>
          <a:p>
            <a:endParaRPr lang="en-US" sz="1100" dirty="0">
              <a:solidFill>
                <a:srgbClr val="404041"/>
              </a:solidFill>
            </a:endParaRPr>
          </a:p>
        </p:txBody>
      </p:sp>
      <p:sp>
        <p:nvSpPr>
          <p:cNvPr id="14" name="Oval 13">
            <a:extLst>
              <a:ext uri="{FF2B5EF4-FFF2-40B4-BE49-F238E27FC236}">
                <a16:creationId xmlns:a16="http://schemas.microsoft.com/office/drawing/2014/main" id="{6907E18E-243E-5FD4-D01F-D845C77175E5}"/>
              </a:ext>
            </a:extLst>
          </p:cNvPr>
          <p:cNvSpPr/>
          <p:nvPr/>
        </p:nvSpPr>
        <p:spPr>
          <a:xfrm>
            <a:off x="1786239" y="3090435"/>
            <a:ext cx="460248" cy="460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Rounded MT Bold" panose="020F0704030504030204" pitchFamily="34" charset="77"/>
              </a:rPr>
              <a:t>7</a:t>
            </a:r>
          </a:p>
        </p:txBody>
      </p:sp>
      <p:sp>
        <p:nvSpPr>
          <p:cNvPr id="15" name="Oval 14">
            <a:extLst>
              <a:ext uri="{FF2B5EF4-FFF2-40B4-BE49-F238E27FC236}">
                <a16:creationId xmlns:a16="http://schemas.microsoft.com/office/drawing/2014/main" id="{11CDCAA3-70BE-6F72-7F77-4FF8BA7E7E0B}"/>
              </a:ext>
            </a:extLst>
          </p:cNvPr>
          <p:cNvSpPr/>
          <p:nvPr/>
        </p:nvSpPr>
        <p:spPr>
          <a:xfrm>
            <a:off x="6532135" y="1501630"/>
            <a:ext cx="460248" cy="460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Rounded MT Bold" panose="020F0704030504030204" pitchFamily="34" charset="77"/>
              </a:rPr>
              <a:t>7</a:t>
            </a:r>
          </a:p>
        </p:txBody>
      </p:sp>
    </p:spTree>
    <p:extLst>
      <p:ext uri="{BB962C8B-B14F-4D97-AF65-F5344CB8AC3E}">
        <p14:creationId xmlns:p14="http://schemas.microsoft.com/office/powerpoint/2010/main" val="411919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AD94D18C-FB29-9F02-D959-B6CDA836DBB0}"/>
              </a:ext>
            </a:extLst>
          </p:cNvPr>
          <p:cNvSpPr/>
          <p:nvPr/>
        </p:nvSpPr>
        <p:spPr>
          <a:xfrm>
            <a:off x="-895158" y="1523597"/>
            <a:ext cx="12531233" cy="4684163"/>
          </a:xfrm>
          <a:prstGeom prst="roundRect">
            <a:avLst/>
          </a:prstGeom>
          <a:solidFill>
            <a:schemeClr val="tx2"/>
          </a:solidFill>
          <a:ln>
            <a:noFill/>
          </a:ln>
          <a:effectLst>
            <a:outerShdw blurRad="454842"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Icon&#10;&#10;Description automatically generated">
            <a:extLst>
              <a:ext uri="{FF2B5EF4-FFF2-40B4-BE49-F238E27FC236}">
                <a16:creationId xmlns:a16="http://schemas.microsoft.com/office/drawing/2014/main" id="{DE437276-5407-58AE-2DAC-6F42A265E8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7266" y="1985284"/>
            <a:ext cx="1068317" cy="953855"/>
          </a:xfrm>
          <a:prstGeom prst="rect">
            <a:avLst/>
          </a:prstGeom>
        </p:spPr>
      </p:pic>
      <p:sp>
        <p:nvSpPr>
          <p:cNvPr id="2" name="Title 1">
            <a:extLst>
              <a:ext uri="{FF2B5EF4-FFF2-40B4-BE49-F238E27FC236}">
                <a16:creationId xmlns:a16="http://schemas.microsoft.com/office/drawing/2014/main" id="{6B3988AA-F7FD-62B4-3DA7-E6FDEE5B12AC}"/>
              </a:ext>
            </a:extLst>
          </p:cNvPr>
          <p:cNvSpPr>
            <a:spLocks noGrp="1"/>
          </p:cNvSpPr>
          <p:nvPr>
            <p:ph type="title"/>
          </p:nvPr>
        </p:nvSpPr>
        <p:spPr/>
        <p:txBody>
          <a:bodyPr/>
          <a:lstStyle/>
          <a:p>
            <a:r>
              <a:rPr lang="en-US" sz="1800" dirty="0">
                <a:solidFill>
                  <a:schemeClr val="accent1"/>
                </a:solidFill>
              </a:rPr>
              <a:t>How to Make a Report</a:t>
            </a:r>
            <a:br>
              <a:rPr lang="en-US" dirty="0"/>
            </a:br>
            <a:r>
              <a:rPr lang="en-US" dirty="0"/>
              <a:t>Frequently Asked Questions</a:t>
            </a:r>
          </a:p>
        </p:txBody>
      </p:sp>
      <p:sp>
        <p:nvSpPr>
          <p:cNvPr id="3" name="Content Placeholder 2">
            <a:extLst>
              <a:ext uri="{FF2B5EF4-FFF2-40B4-BE49-F238E27FC236}">
                <a16:creationId xmlns:a16="http://schemas.microsoft.com/office/drawing/2014/main" id="{F75EED43-D5A2-53C3-E6F3-696C43C92C1A}"/>
              </a:ext>
            </a:extLst>
          </p:cNvPr>
          <p:cNvSpPr>
            <a:spLocks noGrp="1"/>
          </p:cNvSpPr>
          <p:nvPr>
            <p:ph idx="1"/>
          </p:nvPr>
        </p:nvSpPr>
        <p:spPr>
          <a:xfrm>
            <a:off x="2080260" y="1909241"/>
            <a:ext cx="9264474" cy="4515540"/>
          </a:xfrm>
        </p:spPr>
        <p:txBody>
          <a:bodyPr>
            <a:noAutofit/>
          </a:bodyPr>
          <a:lstStyle/>
          <a:p>
            <a:pPr marL="0" indent="0">
              <a:buNone/>
            </a:pPr>
            <a:r>
              <a:rPr lang="en-US" sz="1500" b="1" i="1" dirty="0">
                <a:solidFill>
                  <a:schemeClr val="bg2"/>
                </a:solidFill>
              </a:rPr>
              <a:t>When I make a report, how does </a:t>
            </a:r>
            <a:r>
              <a:rPr lang="en-US" sz="1500" b="1" i="1" dirty="0" err="1">
                <a:solidFill>
                  <a:schemeClr val="bg2"/>
                </a:solidFill>
              </a:rPr>
              <a:t>Safe+Sound</a:t>
            </a:r>
            <a:r>
              <a:rPr lang="en-US" sz="1500" b="1" i="1" dirty="0">
                <a:solidFill>
                  <a:schemeClr val="bg2"/>
                </a:solidFill>
              </a:rPr>
              <a:t> Iowa protect my anonymity? </a:t>
            </a:r>
            <a:br>
              <a:rPr lang="en-US" sz="1500" b="1" i="1" dirty="0">
                <a:solidFill>
                  <a:schemeClr val="bg2"/>
                </a:solidFill>
              </a:rPr>
            </a:br>
            <a:r>
              <a:rPr lang="en-US" sz="1500" dirty="0" err="1">
                <a:solidFill>
                  <a:schemeClr val="bg1"/>
                </a:solidFill>
              </a:rPr>
              <a:t>Safe+Sound</a:t>
            </a:r>
            <a:r>
              <a:rPr lang="en-US" sz="1500" dirty="0">
                <a:solidFill>
                  <a:schemeClr val="bg1"/>
                </a:solidFill>
              </a:rPr>
              <a:t> Iowa will only ask for details about the situation causing concern. You </a:t>
            </a:r>
            <a:br>
              <a:rPr lang="en-US" sz="1500" dirty="0">
                <a:solidFill>
                  <a:schemeClr val="bg1"/>
                </a:solidFill>
              </a:rPr>
            </a:br>
            <a:r>
              <a:rPr lang="en-US" sz="1500" dirty="0">
                <a:solidFill>
                  <a:schemeClr val="bg1"/>
                </a:solidFill>
              </a:rPr>
              <a:t>will not be asked to provide your name, contact information or any other identifying information when making a report. </a:t>
            </a:r>
            <a:br>
              <a:rPr lang="en-US" sz="1500" dirty="0">
                <a:solidFill>
                  <a:schemeClr val="bg1"/>
                </a:solidFill>
              </a:rPr>
            </a:br>
            <a:br>
              <a:rPr lang="en-US" sz="1500" dirty="0">
                <a:solidFill>
                  <a:schemeClr val="bg1"/>
                </a:solidFill>
              </a:rPr>
            </a:br>
            <a:r>
              <a:rPr lang="en-US" sz="1500" b="1" i="1" dirty="0">
                <a:solidFill>
                  <a:schemeClr val="bg2"/>
                </a:solidFill>
              </a:rPr>
              <a:t>How much information do I need to know about a situation before I make a report?</a:t>
            </a:r>
            <a:br>
              <a:rPr lang="en-US" sz="1500" b="1" i="1" dirty="0">
                <a:solidFill>
                  <a:schemeClr val="bg2"/>
                </a:solidFill>
              </a:rPr>
            </a:br>
            <a:r>
              <a:rPr lang="en-US" sz="1500" dirty="0">
                <a:solidFill>
                  <a:schemeClr val="bg1"/>
                </a:solidFill>
              </a:rPr>
              <a:t>If you have a safety concern about a student at risk for harming themselves or others, </a:t>
            </a:r>
            <a:br>
              <a:rPr lang="en-US" sz="1500" dirty="0">
                <a:solidFill>
                  <a:schemeClr val="bg1"/>
                </a:solidFill>
              </a:rPr>
            </a:br>
            <a:r>
              <a:rPr lang="en-US" sz="1500" dirty="0">
                <a:solidFill>
                  <a:schemeClr val="bg1"/>
                </a:solidFill>
              </a:rPr>
              <a:t>you should make a report as soon as possible with the information you have. </a:t>
            </a:r>
            <a:br>
              <a:rPr lang="en-US" sz="1500" dirty="0">
                <a:solidFill>
                  <a:schemeClr val="bg1"/>
                </a:solidFill>
              </a:rPr>
            </a:br>
            <a:endParaRPr lang="en-US" sz="1500" dirty="0">
              <a:solidFill>
                <a:schemeClr val="bg1"/>
              </a:solidFill>
            </a:endParaRPr>
          </a:p>
          <a:p>
            <a:pPr marL="0" indent="0">
              <a:buNone/>
            </a:pPr>
            <a:r>
              <a:rPr lang="en-US" sz="1500" b="1" i="1" dirty="0">
                <a:solidFill>
                  <a:schemeClr val="bg2"/>
                </a:solidFill>
              </a:rPr>
              <a:t>When a report is made about a student, how is the student’s information protected?</a:t>
            </a:r>
            <a:br>
              <a:rPr lang="en-US" sz="1500" b="1" i="1" dirty="0">
                <a:solidFill>
                  <a:schemeClr val="bg2"/>
                </a:solidFill>
              </a:rPr>
            </a:br>
            <a:r>
              <a:rPr lang="en-US" sz="1500" dirty="0" err="1">
                <a:solidFill>
                  <a:schemeClr val="bg1"/>
                </a:solidFill>
              </a:rPr>
              <a:t>Safe+Sound</a:t>
            </a:r>
            <a:r>
              <a:rPr lang="en-US" sz="1500" dirty="0">
                <a:solidFill>
                  <a:schemeClr val="bg1"/>
                </a:solidFill>
              </a:rPr>
              <a:t> Iowa reporting information is kept confidential and is not subject to disclosure under Iowa open records laws. Threat report information is only shared with designated school staff and law enforcement with a right and need to know to address reported concerns. </a:t>
            </a:r>
          </a:p>
        </p:txBody>
      </p:sp>
      <p:sp>
        <p:nvSpPr>
          <p:cNvPr id="8" name="Footer Placeholder 4">
            <a:extLst>
              <a:ext uri="{FF2B5EF4-FFF2-40B4-BE49-F238E27FC236}">
                <a16:creationId xmlns:a16="http://schemas.microsoft.com/office/drawing/2014/main" id="{EF93F9AA-2C86-1EFE-C32C-48AA2E27A64A}"/>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rgbClr val="404041"/>
                </a:solidFill>
              </a:rPr>
              <a:t>Find additional information at </a:t>
            </a:r>
            <a:r>
              <a:rPr lang="en-US" sz="1100" b="1" i="1" dirty="0">
                <a:solidFill>
                  <a:schemeClr val="tx2"/>
                </a:solidFill>
                <a:hlinkClick r:id="rId4"/>
              </a:rPr>
              <a:t>SafeandSoundIowa.gov</a:t>
            </a:r>
            <a:r>
              <a:rPr lang="en-US" sz="1100" b="1" i="1" dirty="0">
                <a:solidFill>
                  <a:schemeClr val="tx2"/>
                </a:solidFill>
              </a:rPr>
              <a:t>   </a:t>
            </a:r>
            <a:r>
              <a:rPr lang="en-US" sz="1100" i="1" dirty="0">
                <a:solidFill>
                  <a:srgbClr val="404041"/>
                </a:solidFill>
              </a:rPr>
              <a:t>|</a:t>
            </a:r>
            <a:r>
              <a:rPr lang="en-US" sz="1100" b="1" i="1" dirty="0">
                <a:solidFill>
                  <a:srgbClr val="404041"/>
                </a:solidFill>
              </a:rPr>
              <a:t>  </a:t>
            </a:r>
            <a:fld id="{A1166E7F-8F86-0148-AA65-E30E2B2129AA}" type="slidenum">
              <a:rPr lang="en-US" sz="1100" b="1" smtClean="0">
                <a:solidFill>
                  <a:schemeClr val="accent1"/>
                </a:solidFill>
              </a:rPr>
              <a:pPr/>
              <a:t>16</a:t>
            </a:fld>
            <a:endParaRPr lang="en-US" sz="1100" b="1" dirty="0">
              <a:solidFill>
                <a:schemeClr val="accent1"/>
              </a:solidFill>
            </a:endParaRPr>
          </a:p>
          <a:p>
            <a:endParaRPr lang="en-US" sz="1100" dirty="0">
              <a:solidFill>
                <a:srgbClr val="404041"/>
              </a:solidFill>
            </a:endParaRPr>
          </a:p>
        </p:txBody>
      </p:sp>
      <p:pic>
        <p:nvPicPr>
          <p:cNvPr id="15" name="Picture 14" descr="Icon&#10;&#10;Description automatically generated">
            <a:extLst>
              <a:ext uri="{FF2B5EF4-FFF2-40B4-BE49-F238E27FC236}">
                <a16:creationId xmlns:a16="http://schemas.microsoft.com/office/drawing/2014/main" id="{2EE6F582-0AC0-AAD7-99FB-9BD5AF142E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7266" y="3307545"/>
            <a:ext cx="1068317" cy="953855"/>
          </a:xfrm>
          <a:prstGeom prst="rect">
            <a:avLst/>
          </a:prstGeom>
        </p:spPr>
      </p:pic>
      <p:pic>
        <p:nvPicPr>
          <p:cNvPr id="16" name="Picture 15" descr="Icon&#10;&#10;Description automatically generated">
            <a:extLst>
              <a:ext uri="{FF2B5EF4-FFF2-40B4-BE49-F238E27FC236}">
                <a16:creationId xmlns:a16="http://schemas.microsoft.com/office/drawing/2014/main" id="{C0170BE4-E15C-50C2-1EEA-ECF1EFA144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7266" y="4597981"/>
            <a:ext cx="1068317" cy="953855"/>
          </a:xfrm>
          <a:prstGeom prst="rect">
            <a:avLst/>
          </a:prstGeom>
        </p:spPr>
      </p:pic>
    </p:spTree>
    <p:extLst>
      <p:ext uri="{BB962C8B-B14F-4D97-AF65-F5344CB8AC3E}">
        <p14:creationId xmlns:p14="http://schemas.microsoft.com/office/powerpoint/2010/main" val="769629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DF2174C-1CC3-BAB9-0683-600E1A0386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17" name="Rounded Rectangle 16">
            <a:extLst>
              <a:ext uri="{FF2B5EF4-FFF2-40B4-BE49-F238E27FC236}">
                <a16:creationId xmlns:a16="http://schemas.microsoft.com/office/drawing/2014/main" id="{ABF0F9D3-CA1A-A0C8-9140-72626C794166}"/>
              </a:ext>
            </a:extLst>
          </p:cNvPr>
          <p:cNvSpPr/>
          <p:nvPr/>
        </p:nvSpPr>
        <p:spPr>
          <a:xfrm>
            <a:off x="-1107441" y="3657600"/>
            <a:ext cx="10668130" cy="2866490"/>
          </a:xfrm>
          <a:prstGeom prst="roundRect">
            <a:avLst/>
          </a:prstGeom>
          <a:solidFill>
            <a:schemeClr val="accent1"/>
          </a:solidFill>
          <a:ln>
            <a:noFill/>
          </a:ln>
          <a:effectLst>
            <a:outerShdw blurRad="331638" dist="38100" dir="54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6" name="Footer Placeholder 4">
            <a:extLst>
              <a:ext uri="{FF2B5EF4-FFF2-40B4-BE49-F238E27FC236}">
                <a16:creationId xmlns:a16="http://schemas.microsoft.com/office/drawing/2014/main" id="{40509665-E3E5-60BC-1A34-94CAD4C364E9}"/>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166E7F-8F86-0148-AA65-E30E2B2129AA}" type="slidenum">
              <a:rPr lang="en-US" sz="1100" b="1" smtClean="0">
                <a:solidFill>
                  <a:schemeClr val="bg1"/>
                </a:solidFill>
              </a:rPr>
              <a:pPr/>
              <a:t>17</a:t>
            </a:fld>
            <a:endParaRPr lang="en-US" sz="1100" b="1" dirty="0">
              <a:solidFill>
                <a:schemeClr val="bg1"/>
              </a:solidFill>
            </a:endParaRPr>
          </a:p>
          <a:p>
            <a:endParaRPr lang="en-US" sz="1100" dirty="0">
              <a:solidFill>
                <a:schemeClr val="bg1"/>
              </a:solidFill>
            </a:endParaRPr>
          </a:p>
        </p:txBody>
      </p:sp>
      <p:sp>
        <p:nvSpPr>
          <p:cNvPr id="7" name="Title 1">
            <a:extLst>
              <a:ext uri="{FF2B5EF4-FFF2-40B4-BE49-F238E27FC236}">
                <a16:creationId xmlns:a16="http://schemas.microsoft.com/office/drawing/2014/main" id="{35096B52-BF83-2C47-27E8-5107CF6970A5}"/>
              </a:ext>
            </a:extLst>
          </p:cNvPr>
          <p:cNvSpPr txBox="1">
            <a:spLocks/>
          </p:cNvSpPr>
          <p:nvPr/>
        </p:nvSpPr>
        <p:spPr>
          <a:xfrm>
            <a:off x="682390" y="3460569"/>
            <a:ext cx="9144000" cy="26314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a:solidFill>
                  <a:schemeClr val="tx2"/>
                </a:solidFill>
                <a:latin typeface="Arial Rounded MT Bold" panose="020F0704030504030204" pitchFamily="34" charset="77"/>
                <a:ea typeface="+mj-ea"/>
                <a:cs typeface="+mj-cs"/>
              </a:defRPr>
            </a:lvl1pPr>
          </a:lstStyle>
          <a:p>
            <a:pPr algn="l"/>
            <a:r>
              <a:rPr lang="en-US" sz="4400" b="0" dirty="0" err="1">
                <a:solidFill>
                  <a:schemeClr val="bg2"/>
                </a:solidFill>
              </a:rPr>
              <a:t>Safe+Sound</a:t>
            </a:r>
            <a:r>
              <a:rPr lang="en-US" sz="4400" b="0" dirty="0">
                <a:solidFill>
                  <a:schemeClr val="bg2"/>
                </a:solidFill>
              </a:rPr>
              <a:t> Iowa:</a:t>
            </a:r>
            <a:br>
              <a:rPr lang="en-US" dirty="0">
                <a:solidFill>
                  <a:schemeClr val="bg1"/>
                </a:solidFill>
              </a:rPr>
            </a:br>
            <a:r>
              <a:rPr lang="en-US" dirty="0">
                <a:solidFill>
                  <a:schemeClr val="bg1"/>
                </a:solidFill>
              </a:rPr>
              <a:t>Lifecycle of a Report</a:t>
            </a:r>
          </a:p>
        </p:txBody>
      </p:sp>
    </p:spTree>
    <p:extLst>
      <p:ext uri="{BB962C8B-B14F-4D97-AF65-F5344CB8AC3E}">
        <p14:creationId xmlns:p14="http://schemas.microsoft.com/office/powerpoint/2010/main" val="3040992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228606F0-59D6-4329-A600-F372DFC620E6}"/>
              </a:ext>
            </a:extLst>
          </p:cNvPr>
          <p:cNvSpPr/>
          <p:nvPr/>
        </p:nvSpPr>
        <p:spPr>
          <a:xfrm>
            <a:off x="-1412111" y="1527857"/>
            <a:ext cx="13223111" cy="458357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BB0DA6B4-D634-17AB-A268-215702D30904}"/>
              </a:ext>
            </a:extLst>
          </p:cNvPr>
          <p:cNvSpPr>
            <a:spLocks noGrp="1"/>
          </p:cNvSpPr>
          <p:nvPr>
            <p:ph type="title"/>
          </p:nvPr>
        </p:nvSpPr>
        <p:spPr/>
        <p:txBody>
          <a:bodyPr/>
          <a:lstStyle/>
          <a:p>
            <a:r>
              <a:rPr lang="en-US" dirty="0"/>
              <a:t>Lifecycle of a Report</a:t>
            </a:r>
          </a:p>
        </p:txBody>
      </p:sp>
      <p:sp>
        <p:nvSpPr>
          <p:cNvPr id="9" name="TextBox 8">
            <a:extLst>
              <a:ext uri="{FF2B5EF4-FFF2-40B4-BE49-F238E27FC236}">
                <a16:creationId xmlns:a16="http://schemas.microsoft.com/office/drawing/2014/main" id="{AACC34E8-90C9-2DBE-88C5-C9ACBC878BBF}"/>
              </a:ext>
            </a:extLst>
          </p:cNvPr>
          <p:cNvSpPr txBox="1"/>
          <p:nvPr/>
        </p:nvSpPr>
        <p:spPr>
          <a:xfrm>
            <a:off x="946824" y="2498599"/>
            <a:ext cx="5960166" cy="2942985"/>
          </a:xfrm>
          <a:prstGeom prst="rect">
            <a:avLst/>
          </a:prstGeom>
          <a:noFill/>
        </p:spPr>
        <p:txBody>
          <a:bodyPr wrap="square">
            <a:spAutoFit/>
          </a:bodyPr>
          <a:lstStyle/>
          <a:p>
            <a:pPr>
              <a:lnSpc>
                <a:spcPct val="120000"/>
              </a:lnSpc>
              <a:spcBef>
                <a:spcPts val="1000"/>
              </a:spcBef>
              <a:buClr>
                <a:schemeClr val="accent1"/>
              </a:buClr>
            </a:pPr>
            <a:r>
              <a:rPr lang="en-US" sz="2000" dirty="0">
                <a:latin typeface="Montserrat" pitchFamily="2" charset="77"/>
                <a:cs typeface="Arial" panose="020B0604020202020204" pitchFamily="34" charset="0"/>
              </a:rPr>
              <a:t>A safety concern is reported </a:t>
            </a:r>
            <a:r>
              <a:rPr lang="en-US" sz="2000" i="1" dirty="0">
                <a:latin typeface="Montserrat" pitchFamily="2" charset="77"/>
                <a:cs typeface="Arial" panose="020B0604020202020204" pitchFamily="34" charset="0"/>
              </a:rPr>
              <a:t>securely </a:t>
            </a:r>
            <a:br>
              <a:rPr lang="en-US" sz="2000" i="1" dirty="0">
                <a:latin typeface="Montserrat" pitchFamily="2" charset="77"/>
                <a:cs typeface="Arial" panose="020B0604020202020204" pitchFamily="34" charset="0"/>
              </a:rPr>
            </a:br>
            <a:r>
              <a:rPr lang="en-US" sz="2000" dirty="0">
                <a:latin typeface="Montserrat" pitchFamily="2" charset="77"/>
                <a:cs typeface="Arial" panose="020B0604020202020204" pitchFamily="34" charset="0"/>
              </a:rPr>
              <a:t>and </a:t>
            </a:r>
            <a:r>
              <a:rPr lang="en-US" sz="2000" i="1" dirty="0">
                <a:latin typeface="Montserrat" pitchFamily="2" charset="77"/>
                <a:cs typeface="Arial" panose="020B0604020202020204" pitchFamily="34" charset="0"/>
              </a:rPr>
              <a:t>anonymously</a:t>
            </a:r>
            <a:r>
              <a:rPr lang="en-US" sz="2000" dirty="0">
                <a:latin typeface="Montserrat" pitchFamily="2" charset="77"/>
                <a:cs typeface="Arial" panose="020B0604020202020204" pitchFamily="34" charset="0"/>
              </a:rPr>
              <a:t> via:</a:t>
            </a:r>
          </a:p>
          <a:p>
            <a:pPr marL="228600" indent="-228600">
              <a:spcBef>
                <a:spcPts val="1000"/>
              </a:spcBef>
              <a:buClr>
                <a:schemeClr val="accent1"/>
              </a:buClr>
              <a:buFont typeface="Arial" panose="020B0604020202020204" pitchFamily="34" charset="0"/>
              <a:buChar char="•"/>
            </a:pPr>
            <a:r>
              <a:rPr lang="en-US" sz="2000" dirty="0" err="1">
                <a:latin typeface="Montserrat" pitchFamily="2" charset="77"/>
                <a:cs typeface="Arial" panose="020B0604020202020204" pitchFamily="34" charset="0"/>
              </a:rPr>
              <a:t>SafeandSoundIowa.gov</a:t>
            </a:r>
            <a:endParaRPr lang="en-US" sz="2000" dirty="0">
              <a:latin typeface="Montserrat" pitchFamily="2" charset="77"/>
              <a:cs typeface="Arial" panose="020B0604020202020204" pitchFamily="34" charset="0"/>
            </a:endParaRPr>
          </a:p>
          <a:p>
            <a:pPr marL="228600" indent="-228600">
              <a:spcBef>
                <a:spcPts val="1000"/>
              </a:spcBef>
              <a:buClr>
                <a:schemeClr val="accent1"/>
              </a:buClr>
              <a:buFont typeface="Arial" panose="020B0604020202020204" pitchFamily="34" charset="0"/>
              <a:buChar char="•"/>
            </a:pPr>
            <a:r>
              <a:rPr lang="en-US" sz="2000" dirty="0" err="1">
                <a:latin typeface="Montserrat" pitchFamily="2" charset="77"/>
                <a:cs typeface="Arial" panose="020B0604020202020204" pitchFamily="34" charset="0"/>
              </a:rPr>
              <a:t>Safe+Sound</a:t>
            </a:r>
            <a:r>
              <a:rPr lang="en-US" sz="2000" dirty="0">
                <a:latin typeface="Montserrat" pitchFamily="2" charset="77"/>
                <a:cs typeface="Arial" panose="020B0604020202020204" pitchFamily="34" charset="0"/>
              </a:rPr>
              <a:t> Iowa mobile app</a:t>
            </a:r>
          </a:p>
          <a:p>
            <a:pPr marL="228600" indent="-228600">
              <a:spcBef>
                <a:spcPts val="1000"/>
              </a:spcBef>
              <a:buClr>
                <a:schemeClr val="accent1"/>
              </a:buClr>
              <a:buFont typeface="Arial" panose="020B0604020202020204" pitchFamily="34" charset="0"/>
              <a:buChar char="•"/>
            </a:pPr>
            <a:r>
              <a:rPr lang="en-US" sz="2000" dirty="0">
                <a:latin typeface="Montserrat" pitchFamily="2" charset="77"/>
                <a:ea typeface="Calibri" panose="020F0502020204030204" pitchFamily="34" charset="0"/>
                <a:cs typeface="Arial" panose="020B0604020202020204" pitchFamily="34" charset="0"/>
              </a:rPr>
              <a:t>800-224-6018</a:t>
            </a:r>
            <a:endParaRPr lang="en-US" sz="2000" dirty="0">
              <a:latin typeface="Montserrat" pitchFamily="2" charset="77"/>
              <a:cs typeface="Arial" panose="020B0604020202020204" pitchFamily="34" charset="0"/>
            </a:endParaRPr>
          </a:p>
          <a:p>
            <a:pPr>
              <a:lnSpc>
                <a:spcPct val="120000"/>
              </a:lnSpc>
              <a:spcBef>
                <a:spcPts val="1000"/>
              </a:spcBef>
            </a:pPr>
            <a:r>
              <a:rPr lang="en-US" sz="2000" dirty="0">
                <a:latin typeface="Montserrat" pitchFamily="2" charset="77"/>
                <a:cs typeface="Arial" panose="020B0604020202020204" pitchFamily="34" charset="0"/>
              </a:rPr>
              <a:t>Reports are monitored 24/7, 365 days a year. </a:t>
            </a:r>
          </a:p>
          <a:p>
            <a:pPr marL="285750" indent="-285750">
              <a:lnSpc>
                <a:spcPct val="120000"/>
              </a:lnSpc>
              <a:buFont typeface="Arial" panose="020B0604020202020204" pitchFamily="34" charset="0"/>
              <a:buChar char="•"/>
            </a:pPr>
            <a:endParaRPr lang="en-US" dirty="0">
              <a:latin typeface="Montserrat" pitchFamily="2" charset="77"/>
              <a:cs typeface="Arial" panose="020B0604020202020204" pitchFamily="34" charset="0"/>
            </a:endParaRPr>
          </a:p>
        </p:txBody>
      </p:sp>
      <p:pic>
        <p:nvPicPr>
          <p:cNvPr id="16" name="Picture 15" descr="Circle&#10;&#10;Description automatically generated with medium confidence">
            <a:extLst>
              <a:ext uri="{FF2B5EF4-FFF2-40B4-BE49-F238E27FC236}">
                <a16:creationId xmlns:a16="http://schemas.microsoft.com/office/drawing/2014/main" id="{3AB23F5B-FC7B-4382-4E49-D0E87CE34F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38834" y="124939"/>
            <a:ext cx="4106342" cy="6461028"/>
          </a:xfrm>
          <a:prstGeom prst="rect">
            <a:avLst/>
          </a:prstGeom>
        </p:spPr>
      </p:pic>
      <p:sp>
        <p:nvSpPr>
          <p:cNvPr id="17" name="Footer Placeholder 4">
            <a:extLst>
              <a:ext uri="{FF2B5EF4-FFF2-40B4-BE49-F238E27FC236}">
                <a16:creationId xmlns:a16="http://schemas.microsoft.com/office/drawing/2014/main" id="{DE1EEEAA-CC68-D19E-652D-33ED31A395A7}"/>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rgbClr val="404041"/>
                </a:solidFill>
              </a:rPr>
              <a:t>Find additional information at </a:t>
            </a:r>
            <a:r>
              <a:rPr lang="en-US" sz="1100" b="1" i="1" dirty="0">
                <a:solidFill>
                  <a:schemeClr val="tx2"/>
                </a:solidFill>
                <a:hlinkClick r:id="rId4"/>
              </a:rPr>
              <a:t>SafeandSoundIowa.gov</a:t>
            </a:r>
            <a:r>
              <a:rPr lang="en-US" sz="1100" b="1" i="1" dirty="0">
                <a:solidFill>
                  <a:schemeClr val="tx2"/>
                </a:solidFill>
              </a:rPr>
              <a:t>   </a:t>
            </a:r>
            <a:r>
              <a:rPr lang="en-US" sz="1100" i="1" dirty="0">
                <a:solidFill>
                  <a:srgbClr val="404041"/>
                </a:solidFill>
              </a:rPr>
              <a:t>|</a:t>
            </a:r>
            <a:r>
              <a:rPr lang="en-US" sz="1100" b="1" i="1" dirty="0">
                <a:solidFill>
                  <a:srgbClr val="404041"/>
                </a:solidFill>
              </a:rPr>
              <a:t>  </a:t>
            </a:r>
            <a:fld id="{A1166E7F-8F86-0148-AA65-E30E2B2129AA}" type="slidenum">
              <a:rPr lang="en-US" sz="1100" b="1" smtClean="0">
                <a:solidFill>
                  <a:schemeClr val="accent1"/>
                </a:solidFill>
              </a:rPr>
              <a:pPr/>
              <a:t>18</a:t>
            </a:fld>
            <a:endParaRPr lang="en-US" sz="1100" b="1" dirty="0">
              <a:solidFill>
                <a:schemeClr val="accent1"/>
              </a:solidFill>
            </a:endParaRPr>
          </a:p>
          <a:p>
            <a:endParaRPr lang="en-US" sz="1100" dirty="0">
              <a:solidFill>
                <a:srgbClr val="404041"/>
              </a:solidFill>
            </a:endParaRPr>
          </a:p>
        </p:txBody>
      </p:sp>
    </p:spTree>
    <p:extLst>
      <p:ext uri="{BB962C8B-B14F-4D97-AF65-F5344CB8AC3E}">
        <p14:creationId xmlns:p14="http://schemas.microsoft.com/office/powerpoint/2010/main" val="1805139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39231FDE-14F7-0C10-DB2F-7E7C444CCF78}"/>
              </a:ext>
            </a:extLst>
          </p:cNvPr>
          <p:cNvSpPr/>
          <p:nvPr/>
        </p:nvSpPr>
        <p:spPr>
          <a:xfrm>
            <a:off x="-1045477" y="1690687"/>
            <a:ext cx="12531233" cy="3929871"/>
          </a:xfrm>
          <a:prstGeom prst="roundRect">
            <a:avLst/>
          </a:prstGeom>
          <a:solidFill>
            <a:schemeClr val="accent1"/>
          </a:solidFill>
          <a:ln>
            <a:noFill/>
          </a:ln>
          <a:effectLst>
            <a:outerShdw blurRad="454842"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0DA6B4-D634-17AB-A268-215702D30904}"/>
              </a:ext>
            </a:extLst>
          </p:cNvPr>
          <p:cNvSpPr>
            <a:spLocks noGrp="1"/>
          </p:cNvSpPr>
          <p:nvPr>
            <p:ph type="title"/>
          </p:nvPr>
        </p:nvSpPr>
        <p:spPr/>
        <p:txBody>
          <a:bodyPr/>
          <a:lstStyle/>
          <a:p>
            <a:r>
              <a:rPr lang="en-US" dirty="0"/>
              <a:t>Lifecycle of a Report</a:t>
            </a:r>
          </a:p>
        </p:txBody>
      </p:sp>
      <p:sp>
        <p:nvSpPr>
          <p:cNvPr id="4" name="Content Placeholder 3">
            <a:extLst>
              <a:ext uri="{FF2B5EF4-FFF2-40B4-BE49-F238E27FC236}">
                <a16:creationId xmlns:a16="http://schemas.microsoft.com/office/drawing/2014/main" id="{A9AAF371-A970-6CFB-0C33-5DF5EA853CFC}"/>
              </a:ext>
            </a:extLst>
          </p:cNvPr>
          <p:cNvSpPr>
            <a:spLocks noGrp="1"/>
          </p:cNvSpPr>
          <p:nvPr>
            <p:ph sz="half" idx="1"/>
          </p:nvPr>
        </p:nvSpPr>
        <p:spPr>
          <a:xfrm>
            <a:off x="1088485" y="2444111"/>
            <a:ext cx="5170075" cy="2392049"/>
          </a:xfrm>
        </p:spPr>
        <p:txBody>
          <a:bodyPr anchor="ctr">
            <a:normAutofit/>
          </a:bodyPr>
          <a:lstStyle/>
          <a:p>
            <a:pPr marL="0" indent="0">
              <a:buNone/>
            </a:pPr>
            <a:r>
              <a:rPr lang="en-US" sz="2000" dirty="0">
                <a:solidFill>
                  <a:schemeClr val="bg1"/>
                </a:solidFill>
              </a:rPr>
              <a:t>A trained </a:t>
            </a:r>
            <a:r>
              <a:rPr lang="en-US" sz="2000" dirty="0" err="1">
                <a:solidFill>
                  <a:schemeClr val="bg1"/>
                </a:solidFill>
              </a:rPr>
              <a:t>Safe+Sound</a:t>
            </a:r>
            <a:r>
              <a:rPr lang="en-US" sz="2000" dirty="0">
                <a:solidFill>
                  <a:schemeClr val="bg1"/>
                </a:solidFill>
              </a:rPr>
              <a:t> Iowa dispatcher receives the report and opens a live two-way chat to answer questions </a:t>
            </a:r>
            <a:br>
              <a:rPr lang="en-US" sz="2000" dirty="0">
                <a:solidFill>
                  <a:schemeClr val="bg1"/>
                </a:solidFill>
              </a:rPr>
            </a:br>
            <a:r>
              <a:rPr lang="en-US" sz="2000" dirty="0">
                <a:solidFill>
                  <a:schemeClr val="bg1"/>
                </a:solidFill>
              </a:rPr>
              <a:t>and ask for additional information, </a:t>
            </a:r>
            <a:br>
              <a:rPr lang="en-US" sz="2000" dirty="0">
                <a:solidFill>
                  <a:schemeClr val="bg1"/>
                </a:solidFill>
              </a:rPr>
            </a:br>
            <a:r>
              <a:rPr lang="en-US" sz="2000" dirty="0">
                <a:solidFill>
                  <a:schemeClr val="bg1"/>
                </a:solidFill>
              </a:rPr>
              <a:t>if necessary.</a:t>
            </a:r>
          </a:p>
        </p:txBody>
      </p:sp>
      <p:pic>
        <p:nvPicPr>
          <p:cNvPr id="11" name="Picture 10">
            <a:extLst>
              <a:ext uri="{FF2B5EF4-FFF2-40B4-BE49-F238E27FC236}">
                <a16:creationId xmlns:a16="http://schemas.microsoft.com/office/drawing/2014/main" id="{D7675EA8-A8C6-3A34-DDC3-A183496E0F4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272393" y="406691"/>
            <a:ext cx="7334656" cy="11540544"/>
          </a:xfrm>
          <a:prstGeom prst="rect">
            <a:avLst/>
          </a:prstGeom>
        </p:spPr>
      </p:pic>
      <p:sp>
        <p:nvSpPr>
          <p:cNvPr id="13" name="Footer Placeholder 4">
            <a:extLst>
              <a:ext uri="{FF2B5EF4-FFF2-40B4-BE49-F238E27FC236}">
                <a16:creationId xmlns:a16="http://schemas.microsoft.com/office/drawing/2014/main" id="{68F3D238-2CB4-6ACF-616A-DA43C3ACFDB6}"/>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rgbClr val="404041"/>
                </a:solidFill>
              </a:rPr>
              <a:t>Find additional information at </a:t>
            </a:r>
            <a:r>
              <a:rPr lang="en-US" sz="1100" b="1" i="1" dirty="0">
                <a:solidFill>
                  <a:schemeClr val="tx2"/>
                </a:solidFill>
                <a:hlinkClick r:id="rId4"/>
              </a:rPr>
              <a:t>SafeandSoundIowa.gov</a:t>
            </a:r>
            <a:r>
              <a:rPr lang="en-US" sz="1100" b="1" i="1" dirty="0">
                <a:solidFill>
                  <a:schemeClr val="tx2"/>
                </a:solidFill>
              </a:rPr>
              <a:t>   </a:t>
            </a:r>
            <a:r>
              <a:rPr lang="en-US" sz="1100" i="1" dirty="0">
                <a:solidFill>
                  <a:srgbClr val="404041"/>
                </a:solidFill>
              </a:rPr>
              <a:t>|</a:t>
            </a:r>
            <a:r>
              <a:rPr lang="en-US" sz="1100" b="1" i="1" dirty="0">
                <a:solidFill>
                  <a:srgbClr val="404041"/>
                </a:solidFill>
              </a:rPr>
              <a:t>  </a:t>
            </a:r>
            <a:fld id="{A1166E7F-8F86-0148-AA65-E30E2B2129AA}" type="slidenum">
              <a:rPr lang="en-US" sz="1100" b="1" smtClean="0">
                <a:solidFill>
                  <a:schemeClr val="accent1"/>
                </a:solidFill>
              </a:rPr>
              <a:pPr/>
              <a:t>19</a:t>
            </a:fld>
            <a:endParaRPr lang="en-US" sz="1100" b="1" dirty="0">
              <a:solidFill>
                <a:schemeClr val="accent1"/>
              </a:solidFill>
            </a:endParaRPr>
          </a:p>
          <a:p>
            <a:endParaRPr lang="en-US" sz="1100" dirty="0">
              <a:solidFill>
                <a:srgbClr val="404041"/>
              </a:solidFill>
            </a:endParaRPr>
          </a:p>
        </p:txBody>
      </p:sp>
    </p:spTree>
    <p:extLst>
      <p:ext uri="{BB962C8B-B14F-4D97-AF65-F5344CB8AC3E}">
        <p14:creationId xmlns:p14="http://schemas.microsoft.com/office/powerpoint/2010/main" val="2452064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D04B7FD1-226A-F1B0-3CA2-429008335CCE}"/>
              </a:ext>
            </a:extLst>
          </p:cNvPr>
          <p:cNvPicPr>
            <a:picLocks noGrp="1" noChangeAspect="1"/>
          </p:cNvPicPr>
          <p:nvPr>
            <p:ph type="pic" idx="10"/>
          </p:nvPr>
        </p:nvPicPr>
        <p:blipFill rotWithShape="1">
          <a:blip r:embed="rId3" cstate="screen">
            <a:extLst>
              <a:ext uri="{28A0092B-C50C-407E-A947-70E740481C1C}">
                <a14:useLocalDpi xmlns:a14="http://schemas.microsoft.com/office/drawing/2010/main"/>
              </a:ext>
            </a:extLst>
          </a:blip>
          <a:srcRect/>
          <a:stretch/>
        </p:blipFill>
        <p:spPr>
          <a:xfrm>
            <a:off x="1" y="0"/>
            <a:ext cx="6715760" cy="6858000"/>
          </a:xfrm>
          <a:effectLst/>
        </p:spPr>
      </p:pic>
      <p:sp>
        <p:nvSpPr>
          <p:cNvPr id="14" name="Rectangle 13">
            <a:extLst>
              <a:ext uri="{FF2B5EF4-FFF2-40B4-BE49-F238E27FC236}">
                <a16:creationId xmlns:a16="http://schemas.microsoft.com/office/drawing/2014/main" id="{3E5DC65F-692F-0FF1-29D3-84D352DDAB03}"/>
              </a:ext>
            </a:extLst>
          </p:cNvPr>
          <p:cNvSpPr/>
          <p:nvPr/>
        </p:nvSpPr>
        <p:spPr>
          <a:xfrm>
            <a:off x="6715760" y="0"/>
            <a:ext cx="5476239" cy="6858000"/>
          </a:xfrm>
          <a:prstGeom prst="rect">
            <a:avLst/>
          </a:prstGeom>
          <a:solidFill>
            <a:schemeClr val="tx2"/>
          </a:solidFill>
          <a:ln>
            <a:noFill/>
          </a:ln>
          <a:effectLst>
            <a:outerShdw blurRad="759548" sx="106132" sy="106132" algn="ctr" rotWithShape="0">
              <a:prstClr val="black">
                <a:alpha val="54886"/>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2422E2-8091-62C5-C772-95EB1B9237EC}"/>
              </a:ext>
            </a:extLst>
          </p:cNvPr>
          <p:cNvSpPr>
            <a:spLocks noGrp="1"/>
          </p:cNvSpPr>
          <p:nvPr>
            <p:ph type="title"/>
          </p:nvPr>
        </p:nvSpPr>
        <p:spPr>
          <a:xfrm>
            <a:off x="7142418" y="1708890"/>
            <a:ext cx="4584539" cy="1956905"/>
          </a:xfrm>
        </p:spPr>
        <p:txBody>
          <a:bodyPr/>
          <a:lstStyle/>
          <a:p>
            <a:r>
              <a:rPr lang="en-US" dirty="0">
                <a:solidFill>
                  <a:schemeClr val="bg2"/>
                </a:solidFill>
              </a:rPr>
              <a:t>Agenda</a:t>
            </a:r>
          </a:p>
        </p:txBody>
      </p:sp>
      <p:sp>
        <p:nvSpPr>
          <p:cNvPr id="3" name="Content Placeholder 2">
            <a:extLst>
              <a:ext uri="{FF2B5EF4-FFF2-40B4-BE49-F238E27FC236}">
                <a16:creationId xmlns:a16="http://schemas.microsoft.com/office/drawing/2014/main" id="{988F9787-45A2-FC39-9A38-811DC42D17D2}"/>
              </a:ext>
            </a:extLst>
          </p:cNvPr>
          <p:cNvSpPr>
            <a:spLocks noGrp="1"/>
          </p:cNvSpPr>
          <p:nvPr>
            <p:ph idx="1"/>
          </p:nvPr>
        </p:nvSpPr>
        <p:spPr>
          <a:xfrm>
            <a:off x="7142418" y="3735245"/>
            <a:ext cx="4796741" cy="3206189"/>
          </a:xfrm>
        </p:spPr>
        <p:txBody>
          <a:bodyPr>
            <a:normAutofit/>
          </a:bodyPr>
          <a:lstStyle/>
          <a:p>
            <a:r>
              <a:rPr lang="en-US" sz="1600" dirty="0">
                <a:solidFill>
                  <a:schemeClr val="bg1"/>
                </a:solidFill>
              </a:rPr>
              <a:t>An overview of </a:t>
            </a:r>
            <a:r>
              <a:rPr lang="en-US" sz="1600" dirty="0" err="1">
                <a:solidFill>
                  <a:schemeClr val="bg1"/>
                </a:solidFill>
              </a:rPr>
              <a:t>Safe+Sound</a:t>
            </a:r>
            <a:r>
              <a:rPr lang="en-US" sz="1600" dirty="0">
                <a:solidFill>
                  <a:schemeClr val="bg1"/>
                </a:solidFill>
              </a:rPr>
              <a:t> Iowa</a:t>
            </a:r>
          </a:p>
          <a:p>
            <a:r>
              <a:rPr lang="en-US" sz="1600" dirty="0">
                <a:solidFill>
                  <a:schemeClr val="bg1"/>
                </a:solidFill>
              </a:rPr>
              <a:t>Why it’s important to make a report</a:t>
            </a:r>
          </a:p>
          <a:p>
            <a:r>
              <a:rPr lang="en-US" sz="1600" dirty="0">
                <a:solidFill>
                  <a:schemeClr val="bg1"/>
                </a:solidFill>
              </a:rPr>
              <a:t>How to make a report </a:t>
            </a:r>
          </a:p>
          <a:p>
            <a:r>
              <a:rPr lang="en-US" sz="1600" dirty="0">
                <a:solidFill>
                  <a:schemeClr val="bg1"/>
                </a:solidFill>
              </a:rPr>
              <a:t>The lifecycle of a report </a:t>
            </a:r>
          </a:p>
          <a:p>
            <a:r>
              <a:rPr lang="en-US" sz="1600" dirty="0">
                <a:solidFill>
                  <a:schemeClr val="bg1"/>
                </a:solidFill>
              </a:rPr>
              <a:t>Where to learn more </a:t>
            </a:r>
          </a:p>
          <a:p>
            <a:endParaRPr lang="en-US" sz="1600" dirty="0">
              <a:solidFill>
                <a:schemeClr val="bg1"/>
              </a:solidFill>
            </a:endParaRPr>
          </a:p>
        </p:txBody>
      </p:sp>
      <p:sp>
        <p:nvSpPr>
          <p:cNvPr id="9" name="Footer Placeholder 4">
            <a:extLst>
              <a:ext uri="{FF2B5EF4-FFF2-40B4-BE49-F238E27FC236}">
                <a16:creationId xmlns:a16="http://schemas.microsoft.com/office/drawing/2014/main" id="{1EE8BF26-2671-904A-2B65-DC2BF6A64FBF}"/>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Find additional information at </a:t>
            </a:r>
            <a:r>
              <a:rPr lang="en-US" sz="1100" b="1" i="1" dirty="0">
                <a:solidFill>
                  <a:schemeClr val="bg2"/>
                </a:solidFill>
                <a:hlinkClick r:id="rId4">
                  <a:extLst>
                    <a:ext uri="{A12FA001-AC4F-418D-AE19-62706E023703}">
                      <ahyp:hlinkClr xmlns:ahyp="http://schemas.microsoft.com/office/drawing/2018/hyperlinkcolor" val="tx"/>
                    </a:ext>
                  </a:extLst>
                </a:hlinkClick>
              </a:rPr>
              <a:t>SafeandSoundIowa.gov</a:t>
            </a:r>
            <a:r>
              <a:rPr lang="en-US" sz="1100" b="1" i="1" dirty="0">
                <a:solidFill>
                  <a:schemeClr val="bg1"/>
                </a:solidFill>
              </a:rPr>
              <a:t>   </a:t>
            </a:r>
            <a:r>
              <a:rPr lang="en-US" sz="1100" i="1" dirty="0">
                <a:solidFill>
                  <a:schemeClr val="bg1"/>
                </a:solidFill>
              </a:rPr>
              <a:t>|</a:t>
            </a:r>
            <a:r>
              <a:rPr lang="en-US" sz="1100" b="1" i="1" dirty="0">
                <a:solidFill>
                  <a:schemeClr val="bg1"/>
                </a:solidFill>
              </a:rPr>
              <a:t>  </a:t>
            </a:r>
            <a:fld id="{A1166E7F-8F86-0148-AA65-E30E2B2129AA}" type="slidenum">
              <a:rPr lang="en-US" sz="1100" b="1" smtClean="0">
                <a:solidFill>
                  <a:schemeClr val="bg2"/>
                </a:solidFill>
              </a:rPr>
              <a:pPr/>
              <a:t>2</a:t>
            </a:fld>
            <a:endParaRPr lang="en-US" sz="1100" b="1" dirty="0">
              <a:solidFill>
                <a:schemeClr val="bg2"/>
              </a:solidFill>
            </a:endParaRPr>
          </a:p>
          <a:p>
            <a:endParaRPr lang="en-US" sz="1100" dirty="0">
              <a:solidFill>
                <a:schemeClr val="bg1"/>
              </a:solidFill>
            </a:endParaRPr>
          </a:p>
        </p:txBody>
      </p:sp>
      <p:pic>
        <p:nvPicPr>
          <p:cNvPr id="19" name="Picture 18" descr="A picture containing text, indoor&#10;&#10;Description automatically generated">
            <a:extLst>
              <a:ext uri="{FF2B5EF4-FFF2-40B4-BE49-F238E27FC236}">
                <a16:creationId xmlns:a16="http://schemas.microsoft.com/office/drawing/2014/main" id="{A5D535B1-2085-FF34-52B3-CADDC944E2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71401" y="444981"/>
            <a:ext cx="1855556" cy="1303544"/>
          </a:xfrm>
          <a:prstGeom prst="rect">
            <a:avLst/>
          </a:prstGeom>
        </p:spPr>
      </p:pic>
    </p:spTree>
    <p:extLst>
      <p:ext uri="{BB962C8B-B14F-4D97-AF65-F5344CB8AC3E}">
        <p14:creationId xmlns:p14="http://schemas.microsoft.com/office/powerpoint/2010/main" val="814583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30992122-B61C-1760-B886-0FE3137DAE0B}"/>
              </a:ext>
            </a:extLst>
          </p:cNvPr>
          <p:cNvSpPr/>
          <p:nvPr/>
        </p:nvSpPr>
        <p:spPr>
          <a:xfrm>
            <a:off x="-1045477" y="1690687"/>
            <a:ext cx="12531233" cy="3929871"/>
          </a:xfrm>
          <a:prstGeom prst="roundRect">
            <a:avLst/>
          </a:prstGeom>
          <a:solidFill>
            <a:schemeClr val="bg2"/>
          </a:solidFill>
          <a:ln>
            <a:noFill/>
          </a:ln>
          <a:effectLst>
            <a:outerShdw blurRad="454842"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0DA6B4-D634-17AB-A268-215702D30904}"/>
              </a:ext>
            </a:extLst>
          </p:cNvPr>
          <p:cNvSpPr>
            <a:spLocks noGrp="1"/>
          </p:cNvSpPr>
          <p:nvPr>
            <p:ph type="title"/>
          </p:nvPr>
        </p:nvSpPr>
        <p:spPr/>
        <p:txBody>
          <a:bodyPr/>
          <a:lstStyle/>
          <a:p>
            <a:r>
              <a:rPr lang="en-US" dirty="0"/>
              <a:t>Lifecycle of a Report</a:t>
            </a:r>
          </a:p>
        </p:txBody>
      </p:sp>
      <p:sp>
        <p:nvSpPr>
          <p:cNvPr id="9" name="TextBox 8">
            <a:extLst>
              <a:ext uri="{FF2B5EF4-FFF2-40B4-BE49-F238E27FC236}">
                <a16:creationId xmlns:a16="http://schemas.microsoft.com/office/drawing/2014/main" id="{AACC34E8-90C9-2DBE-88C5-C9ACBC878BBF}"/>
              </a:ext>
            </a:extLst>
          </p:cNvPr>
          <p:cNvSpPr txBox="1"/>
          <p:nvPr/>
        </p:nvSpPr>
        <p:spPr>
          <a:xfrm>
            <a:off x="838200" y="2224461"/>
            <a:ext cx="4402873" cy="2862322"/>
          </a:xfrm>
          <a:prstGeom prst="rect">
            <a:avLst/>
          </a:prstGeom>
          <a:noFill/>
        </p:spPr>
        <p:txBody>
          <a:bodyPr wrap="square" anchor="ctr">
            <a:spAutoFit/>
          </a:bodyPr>
          <a:lstStyle/>
          <a:p>
            <a:r>
              <a:rPr lang="en-US" sz="2000" dirty="0">
                <a:latin typeface="Montserrat" pitchFamily="2" charset="77"/>
                <a:cs typeface="Arial" panose="020B0604020202020204" pitchFamily="34" charset="0"/>
              </a:rPr>
              <a:t>The report is immediately vetted and sent to the designated local school administrator, law enforcement official and/or other community partners. </a:t>
            </a:r>
          </a:p>
          <a:p>
            <a:endParaRPr lang="en-US" sz="2000" dirty="0">
              <a:latin typeface="Montserrat" pitchFamily="2" charset="77"/>
              <a:cs typeface="Arial" panose="020B0604020202020204" pitchFamily="34" charset="0"/>
            </a:endParaRPr>
          </a:p>
          <a:p>
            <a:r>
              <a:rPr lang="en-US" sz="2000" dirty="0">
                <a:latin typeface="Montserrat" pitchFamily="2" charset="77"/>
                <a:cs typeface="Arial" panose="020B0604020202020204" pitchFamily="34" charset="0"/>
              </a:rPr>
              <a:t>Content will determine who will respond to the report and how the situation will be addressed. </a:t>
            </a:r>
          </a:p>
        </p:txBody>
      </p:sp>
      <p:pic>
        <p:nvPicPr>
          <p:cNvPr id="12" name="Picture 11">
            <a:extLst>
              <a:ext uri="{FF2B5EF4-FFF2-40B4-BE49-F238E27FC236}">
                <a16:creationId xmlns:a16="http://schemas.microsoft.com/office/drawing/2014/main" id="{808744D0-A899-2BD7-5BDC-7F0CE68F3AC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31420" y="-2210038"/>
            <a:ext cx="7334656" cy="11540544"/>
          </a:xfrm>
          <a:prstGeom prst="rect">
            <a:avLst/>
          </a:prstGeom>
        </p:spPr>
      </p:pic>
      <p:sp>
        <p:nvSpPr>
          <p:cNvPr id="15" name="Footer Placeholder 4">
            <a:extLst>
              <a:ext uri="{FF2B5EF4-FFF2-40B4-BE49-F238E27FC236}">
                <a16:creationId xmlns:a16="http://schemas.microsoft.com/office/drawing/2014/main" id="{0C04D935-A50D-8783-C3EB-990794865745}"/>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rgbClr val="404041"/>
                </a:solidFill>
              </a:rPr>
              <a:t>Find additional information at </a:t>
            </a:r>
            <a:r>
              <a:rPr lang="en-US" sz="1100" b="1" i="1" dirty="0">
                <a:solidFill>
                  <a:schemeClr val="tx2"/>
                </a:solidFill>
                <a:hlinkClick r:id="rId4"/>
              </a:rPr>
              <a:t>SafeandSoundIowa.gov</a:t>
            </a:r>
            <a:r>
              <a:rPr lang="en-US" sz="1100" b="1" i="1" dirty="0">
                <a:solidFill>
                  <a:schemeClr val="tx2"/>
                </a:solidFill>
              </a:rPr>
              <a:t>   </a:t>
            </a:r>
            <a:r>
              <a:rPr lang="en-US" sz="1100" i="1" dirty="0">
                <a:solidFill>
                  <a:srgbClr val="404041"/>
                </a:solidFill>
              </a:rPr>
              <a:t>|</a:t>
            </a:r>
            <a:r>
              <a:rPr lang="en-US" sz="1100" b="1" i="1" dirty="0">
                <a:solidFill>
                  <a:srgbClr val="404041"/>
                </a:solidFill>
              </a:rPr>
              <a:t>  </a:t>
            </a:r>
            <a:fld id="{A1166E7F-8F86-0148-AA65-E30E2B2129AA}" type="slidenum">
              <a:rPr lang="en-US" sz="1100" b="1" smtClean="0">
                <a:solidFill>
                  <a:schemeClr val="accent1"/>
                </a:solidFill>
              </a:rPr>
              <a:pPr/>
              <a:t>20</a:t>
            </a:fld>
            <a:endParaRPr lang="en-US" sz="1100" b="1" dirty="0">
              <a:solidFill>
                <a:schemeClr val="accent1"/>
              </a:solidFill>
            </a:endParaRPr>
          </a:p>
          <a:p>
            <a:endParaRPr lang="en-US" sz="1100" dirty="0">
              <a:solidFill>
                <a:srgbClr val="404041"/>
              </a:solidFill>
            </a:endParaRPr>
          </a:p>
        </p:txBody>
      </p:sp>
    </p:spTree>
    <p:extLst>
      <p:ext uri="{BB962C8B-B14F-4D97-AF65-F5344CB8AC3E}">
        <p14:creationId xmlns:p14="http://schemas.microsoft.com/office/powerpoint/2010/main" val="3769176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2ED0DA41-32BB-6050-BE4F-D00FB1C8AA3D}"/>
              </a:ext>
            </a:extLst>
          </p:cNvPr>
          <p:cNvSpPr/>
          <p:nvPr/>
        </p:nvSpPr>
        <p:spPr>
          <a:xfrm>
            <a:off x="-1045477" y="1690687"/>
            <a:ext cx="12531233" cy="3929871"/>
          </a:xfrm>
          <a:prstGeom prst="roundRect">
            <a:avLst/>
          </a:prstGeom>
          <a:solidFill>
            <a:schemeClr val="tx2"/>
          </a:solidFill>
          <a:ln>
            <a:noFill/>
          </a:ln>
          <a:effectLst>
            <a:outerShdw blurRad="454842"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0DA6B4-D634-17AB-A268-215702D30904}"/>
              </a:ext>
            </a:extLst>
          </p:cNvPr>
          <p:cNvSpPr>
            <a:spLocks noGrp="1"/>
          </p:cNvSpPr>
          <p:nvPr>
            <p:ph type="title"/>
          </p:nvPr>
        </p:nvSpPr>
        <p:spPr/>
        <p:txBody>
          <a:bodyPr/>
          <a:lstStyle/>
          <a:p>
            <a:r>
              <a:rPr lang="en-US" dirty="0"/>
              <a:t>Lifecycle of a Report</a:t>
            </a:r>
          </a:p>
        </p:txBody>
      </p:sp>
      <p:sp>
        <p:nvSpPr>
          <p:cNvPr id="9" name="TextBox 8">
            <a:extLst>
              <a:ext uri="{FF2B5EF4-FFF2-40B4-BE49-F238E27FC236}">
                <a16:creationId xmlns:a16="http://schemas.microsoft.com/office/drawing/2014/main" id="{AACC34E8-90C9-2DBE-88C5-C9ACBC878BBF}"/>
              </a:ext>
            </a:extLst>
          </p:cNvPr>
          <p:cNvSpPr txBox="1"/>
          <p:nvPr/>
        </p:nvSpPr>
        <p:spPr>
          <a:xfrm>
            <a:off x="838200" y="2239157"/>
            <a:ext cx="4103650" cy="2862322"/>
          </a:xfrm>
          <a:prstGeom prst="rect">
            <a:avLst/>
          </a:prstGeom>
          <a:noFill/>
        </p:spPr>
        <p:txBody>
          <a:bodyPr wrap="square" anchor="ctr">
            <a:spAutoFit/>
          </a:bodyPr>
          <a:lstStyle/>
          <a:p>
            <a:r>
              <a:rPr lang="en-US" sz="2000" dirty="0">
                <a:solidFill>
                  <a:schemeClr val="bg1"/>
                </a:solidFill>
                <a:latin typeface="Montserrat" pitchFamily="2" charset="77"/>
                <a:cs typeface="Arial" panose="020B0604020202020204" pitchFamily="34" charset="0"/>
              </a:rPr>
              <a:t>The student in crisis or at risk receives the help they need BEFORE they ever get to the point of harming themselves or others.</a:t>
            </a:r>
          </a:p>
          <a:p>
            <a:endParaRPr lang="en-US" sz="2000" dirty="0">
              <a:solidFill>
                <a:schemeClr val="bg1"/>
              </a:solidFill>
              <a:latin typeface="Montserrat" pitchFamily="2" charset="77"/>
              <a:cs typeface="Arial" panose="020B0604020202020204" pitchFamily="34" charset="0"/>
            </a:endParaRPr>
          </a:p>
          <a:p>
            <a:r>
              <a:rPr lang="en-US" sz="2000" dirty="0">
                <a:solidFill>
                  <a:schemeClr val="bg1"/>
                </a:solidFill>
                <a:latin typeface="Montserrat" pitchFamily="2" charset="77"/>
                <a:cs typeface="Arial" panose="020B0604020202020204" pitchFamily="34" charset="0"/>
              </a:rPr>
              <a:t>The report is closed by the responding local school or </a:t>
            </a:r>
            <a:br>
              <a:rPr lang="en-US" sz="2000" dirty="0">
                <a:solidFill>
                  <a:schemeClr val="bg1"/>
                </a:solidFill>
                <a:latin typeface="Montserrat" pitchFamily="2" charset="77"/>
                <a:cs typeface="Arial" panose="020B0604020202020204" pitchFamily="34" charset="0"/>
              </a:rPr>
            </a:br>
            <a:r>
              <a:rPr lang="en-US" sz="2000" dirty="0">
                <a:solidFill>
                  <a:schemeClr val="bg1"/>
                </a:solidFill>
                <a:latin typeface="Montserrat" pitchFamily="2" charset="77"/>
                <a:cs typeface="Arial" panose="020B0604020202020204" pitchFamily="34" charset="0"/>
              </a:rPr>
              <a:t>law enforcement official. </a:t>
            </a:r>
          </a:p>
        </p:txBody>
      </p:sp>
      <p:pic>
        <p:nvPicPr>
          <p:cNvPr id="7" name="Picture 6">
            <a:extLst>
              <a:ext uri="{FF2B5EF4-FFF2-40B4-BE49-F238E27FC236}">
                <a16:creationId xmlns:a16="http://schemas.microsoft.com/office/drawing/2014/main" id="{EC7B2C3D-EA73-BE46-20CE-E5855B921F0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298729" y="-4742365"/>
            <a:ext cx="7334656" cy="11540542"/>
          </a:xfrm>
          <a:prstGeom prst="rect">
            <a:avLst/>
          </a:prstGeom>
        </p:spPr>
      </p:pic>
      <p:sp>
        <p:nvSpPr>
          <p:cNvPr id="10" name="Footer Placeholder 4">
            <a:extLst>
              <a:ext uri="{FF2B5EF4-FFF2-40B4-BE49-F238E27FC236}">
                <a16:creationId xmlns:a16="http://schemas.microsoft.com/office/drawing/2014/main" id="{97E46D9F-2D04-DBDC-C9C4-6BF65BBDBC4B}"/>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rgbClr val="404041"/>
                </a:solidFill>
              </a:rPr>
              <a:t>Find additional information at </a:t>
            </a:r>
            <a:r>
              <a:rPr lang="en-US" sz="1100" b="1" i="1" dirty="0">
                <a:solidFill>
                  <a:schemeClr val="tx2"/>
                </a:solidFill>
                <a:hlinkClick r:id="rId4"/>
              </a:rPr>
              <a:t>SafeandSoundIowa.gov</a:t>
            </a:r>
            <a:r>
              <a:rPr lang="en-US" sz="1100" b="1" i="1" dirty="0">
                <a:solidFill>
                  <a:schemeClr val="tx2"/>
                </a:solidFill>
              </a:rPr>
              <a:t>   </a:t>
            </a:r>
            <a:r>
              <a:rPr lang="en-US" sz="1100" i="1" dirty="0">
                <a:solidFill>
                  <a:srgbClr val="404041"/>
                </a:solidFill>
              </a:rPr>
              <a:t>|</a:t>
            </a:r>
            <a:r>
              <a:rPr lang="en-US" sz="1100" b="1" i="1" dirty="0">
                <a:solidFill>
                  <a:srgbClr val="404041"/>
                </a:solidFill>
              </a:rPr>
              <a:t>  </a:t>
            </a:r>
            <a:fld id="{A1166E7F-8F86-0148-AA65-E30E2B2129AA}" type="slidenum">
              <a:rPr lang="en-US" sz="1100" b="1" smtClean="0">
                <a:solidFill>
                  <a:schemeClr val="accent1"/>
                </a:solidFill>
              </a:rPr>
              <a:pPr/>
              <a:t>21</a:t>
            </a:fld>
            <a:endParaRPr lang="en-US" sz="1100" b="1" dirty="0">
              <a:solidFill>
                <a:schemeClr val="accent1"/>
              </a:solidFill>
            </a:endParaRPr>
          </a:p>
          <a:p>
            <a:endParaRPr lang="en-US" sz="1100" dirty="0">
              <a:solidFill>
                <a:srgbClr val="404041"/>
              </a:solidFill>
            </a:endParaRPr>
          </a:p>
        </p:txBody>
      </p:sp>
    </p:spTree>
    <p:extLst>
      <p:ext uri="{BB962C8B-B14F-4D97-AF65-F5344CB8AC3E}">
        <p14:creationId xmlns:p14="http://schemas.microsoft.com/office/powerpoint/2010/main" val="3932259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BF545750-4A96-9449-D379-2913445B4659}"/>
              </a:ext>
            </a:extLst>
          </p:cNvPr>
          <p:cNvSpPr/>
          <p:nvPr/>
        </p:nvSpPr>
        <p:spPr>
          <a:xfrm>
            <a:off x="-895158" y="1523597"/>
            <a:ext cx="12531233" cy="4684163"/>
          </a:xfrm>
          <a:prstGeom prst="roundRect">
            <a:avLst/>
          </a:prstGeom>
          <a:solidFill>
            <a:schemeClr val="tx2"/>
          </a:solidFill>
          <a:ln>
            <a:noFill/>
          </a:ln>
          <a:effectLst>
            <a:outerShdw blurRad="454842"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3988AA-F7FD-62B4-3DA7-E6FDEE5B12AC}"/>
              </a:ext>
            </a:extLst>
          </p:cNvPr>
          <p:cNvSpPr>
            <a:spLocks noGrp="1"/>
          </p:cNvSpPr>
          <p:nvPr>
            <p:ph type="title"/>
          </p:nvPr>
        </p:nvSpPr>
        <p:spPr/>
        <p:txBody>
          <a:bodyPr/>
          <a:lstStyle/>
          <a:p>
            <a:r>
              <a:rPr lang="en-US" sz="1800" dirty="0">
                <a:solidFill>
                  <a:schemeClr val="accent1"/>
                </a:solidFill>
              </a:rPr>
              <a:t>Lifecycle of a Report</a:t>
            </a:r>
            <a:br>
              <a:rPr lang="en-US" dirty="0"/>
            </a:br>
            <a:r>
              <a:rPr lang="en-US" dirty="0"/>
              <a:t>Frequently Asked Questions</a:t>
            </a:r>
          </a:p>
        </p:txBody>
      </p:sp>
      <p:sp>
        <p:nvSpPr>
          <p:cNvPr id="3" name="Content Placeholder 2">
            <a:extLst>
              <a:ext uri="{FF2B5EF4-FFF2-40B4-BE49-F238E27FC236}">
                <a16:creationId xmlns:a16="http://schemas.microsoft.com/office/drawing/2014/main" id="{F75EED43-D5A2-53C3-E6F3-696C43C92C1A}"/>
              </a:ext>
            </a:extLst>
          </p:cNvPr>
          <p:cNvSpPr>
            <a:spLocks noGrp="1"/>
          </p:cNvSpPr>
          <p:nvPr>
            <p:ph idx="1"/>
          </p:nvPr>
        </p:nvSpPr>
        <p:spPr>
          <a:xfrm>
            <a:off x="2519680" y="2207641"/>
            <a:ext cx="8499419" cy="4351338"/>
          </a:xfrm>
        </p:spPr>
        <p:txBody>
          <a:bodyPr>
            <a:normAutofit/>
          </a:bodyPr>
          <a:lstStyle/>
          <a:p>
            <a:pPr marL="0" indent="0">
              <a:buNone/>
            </a:pPr>
            <a:r>
              <a:rPr lang="en-US" b="1" i="1" dirty="0">
                <a:solidFill>
                  <a:schemeClr val="bg2"/>
                </a:solidFill>
              </a:rPr>
              <a:t>Am I able to find out how my reported safety concern was resolved?</a:t>
            </a:r>
            <a:br>
              <a:rPr lang="en-US" b="1" i="1" dirty="0">
                <a:solidFill>
                  <a:schemeClr val="bg2"/>
                </a:solidFill>
              </a:rPr>
            </a:br>
            <a:r>
              <a:rPr lang="en-US" dirty="0">
                <a:solidFill>
                  <a:schemeClr val="bg1"/>
                </a:solidFill>
              </a:rPr>
              <a:t>No. Because reports are anonymous and all information is confidential, you will not be informed of how a situation was resolved. </a:t>
            </a:r>
          </a:p>
          <a:p>
            <a:endParaRPr lang="en-US" dirty="0">
              <a:solidFill>
                <a:schemeClr val="bg1"/>
              </a:solidFill>
            </a:endParaRPr>
          </a:p>
          <a:p>
            <a:pPr marL="0" indent="0">
              <a:buNone/>
            </a:pPr>
            <a:r>
              <a:rPr lang="en-US" b="1" i="1" dirty="0">
                <a:solidFill>
                  <a:schemeClr val="bg2"/>
                </a:solidFill>
              </a:rPr>
              <a:t>How does </a:t>
            </a:r>
            <a:r>
              <a:rPr lang="en-US" b="1" i="1" dirty="0" err="1">
                <a:solidFill>
                  <a:schemeClr val="bg2"/>
                </a:solidFill>
              </a:rPr>
              <a:t>Safe+Sound</a:t>
            </a:r>
            <a:r>
              <a:rPr lang="en-US" b="1" i="1" dirty="0">
                <a:solidFill>
                  <a:schemeClr val="bg2"/>
                </a:solidFill>
              </a:rPr>
              <a:t> Iowa determine which school and/or law enforcement official to contact when a report is made? </a:t>
            </a:r>
            <a:br>
              <a:rPr lang="en-US" b="1" i="1" dirty="0">
                <a:solidFill>
                  <a:schemeClr val="bg2"/>
                </a:solidFill>
              </a:rPr>
            </a:br>
            <a:r>
              <a:rPr lang="en-US" dirty="0">
                <a:solidFill>
                  <a:schemeClr val="bg1"/>
                </a:solidFill>
              </a:rPr>
              <a:t>Your community’s school administrators and local law enforcement partners have identified and shared the contacts to be included as </a:t>
            </a:r>
            <a:br>
              <a:rPr lang="en-US" dirty="0">
                <a:solidFill>
                  <a:schemeClr val="bg1"/>
                </a:solidFill>
              </a:rPr>
            </a:br>
            <a:r>
              <a:rPr lang="en-US" dirty="0">
                <a:solidFill>
                  <a:schemeClr val="bg1"/>
                </a:solidFill>
              </a:rPr>
              <a:t>part of the </a:t>
            </a:r>
            <a:r>
              <a:rPr lang="en-US" dirty="0" err="1">
                <a:solidFill>
                  <a:schemeClr val="bg1"/>
                </a:solidFill>
              </a:rPr>
              <a:t>Safe+Sound</a:t>
            </a:r>
            <a:r>
              <a:rPr lang="en-US" dirty="0">
                <a:solidFill>
                  <a:schemeClr val="bg1"/>
                </a:solidFill>
              </a:rPr>
              <a:t> Iowa school safety reporting system. </a:t>
            </a:r>
          </a:p>
          <a:p>
            <a:endParaRPr lang="en-US" dirty="0">
              <a:solidFill>
                <a:schemeClr val="bg1"/>
              </a:solidFill>
            </a:endParaRPr>
          </a:p>
        </p:txBody>
      </p:sp>
      <p:sp>
        <p:nvSpPr>
          <p:cNvPr id="8" name="Footer Placeholder 4">
            <a:extLst>
              <a:ext uri="{FF2B5EF4-FFF2-40B4-BE49-F238E27FC236}">
                <a16:creationId xmlns:a16="http://schemas.microsoft.com/office/drawing/2014/main" id="{FF04E56B-AF5D-D0DB-FB1B-D8900E2D203B}"/>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rgbClr val="404041"/>
                </a:solidFill>
              </a:rPr>
              <a:t>Find additional information at </a:t>
            </a:r>
            <a:r>
              <a:rPr lang="en-US" sz="1100" b="1" i="1" dirty="0">
                <a:solidFill>
                  <a:schemeClr val="tx2"/>
                </a:solidFill>
                <a:hlinkClick r:id="rId3"/>
              </a:rPr>
              <a:t>SafeandSoundIowa.gov</a:t>
            </a:r>
            <a:r>
              <a:rPr lang="en-US" sz="1100" b="1" i="1" dirty="0">
                <a:solidFill>
                  <a:schemeClr val="tx2"/>
                </a:solidFill>
              </a:rPr>
              <a:t>   </a:t>
            </a:r>
            <a:r>
              <a:rPr lang="en-US" sz="1100" i="1" dirty="0">
                <a:solidFill>
                  <a:srgbClr val="404041"/>
                </a:solidFill>
              </a:rPr>
              <a:t>|</a:t>
            </a:r>
            <a:r>
              <a:rPr lang="en-US" sz="1100" b="1" i="1" dirty="0">
                <a:solidFill>
                  <a:srgbClr val="404041"/>
                </a:solidFill>
              </a:rPr>
              <a:t>  </a:t>
            </a:r>
            <a:fld id="{A1166E7F-8F86-0148-AA65-E30E2B2129AA}" type="slidenum">
              <a:rPr lang="en-US" sz="1100" b="1" smtClean="0">
                <a:solidFill>
                  <a:schemeClr val="accent1"/>
                </a:solidFill>
              </a:rPr>
              <a:pPr/>
              <a:t>22</a:t>
            </a:fld>
            <a:endParaRPr lang="en-US" sz="1100" b="1" dirty="0">
              <a:solidFill>
                <a:schemeClr val="accent1"/>
              </a:solidFill>
            </a:endParaRPr>
          </a:p>
          <a:p>
            <a:endParaRPr lang="en-US" sz="1100" dirty="0">
              <a:solidFill>
                <a:srgbClr val="404041"/>
              </a:solidFill>
            </a:endParaRPr>
          </a:p>
        </p:txBody>
      </p:sp>
      <p:pic>
        <p:nvPicPr>
          <p:cNvPr id="11" name="Picture 10" descr="Icon&#10;&#10;Description automatically generated">
            <a:extLst>
              <a:ext uri="{FF2B5EF4-FFF2-40B4-BE49-F238E27FC236}">
                <a16:creationId xmlns:a16="http://schemas.microsoft.com/office/drawing/2014/main" id="{02896195-F10E-D8FA-15A8-EAF9357C63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10640" y="2252641"/>
            <a:ext cx="1068317" cy="953855"/>
          </a:xfrm>
          <a:prstGeom prst="rect">
            <a:avLst/>
          </a:prstGeom>
        </p:spPr>
      </p:pic>
      <p:pic>
        <p:nvPicPr>
          <p:cNvPr id="12" name="Picture 11" descr="Icon&#10;&#10;Description automatically generated">
            <a:extLst>
              <a:ext uri="{FF2B5EF4-FFF2-40B4-BE49-F238E27FC236}">
                <a16:creationId xmlns:a16="http://schemas.microsoft.com/office/drawing/2014/main" id="{07366AF4-555D-1192-7247-0F0D662067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10639" y="3949361"/>
            <a:ext cx="1068317" cy="953855"/>
          </a:xfrm>
          <a:prstGeom prst="rect">
            <a:avLst/>
          </a:prstGeom>
        </p:spPr>
      </p:pic>
    </p:spTree>
    <p:extLst>
      <p:ext uri="{BB962C8B-B14F-4D97-AF65-F5344CB8AC3E}">
        <p14:creationId xmlns:p14="http://schemas.microsoft.com/office/powerpoint/2010/main" val="1314973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869BCF-A5CD-74E8-6071-F06F43D9E96E}"/>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7B3BC798-E053-400A-3C79-82EAE8027E2B}"/>
              </a:ext>
            </a:extLst>
          </p:cNvPr>
          <p:cNvSpPr/>
          <p:nvPr/>
        </p:nvSpPr>
        <p:spPr>
          <a:xfrm>
            <a:off x="-895157" y="1523598"/>
            <a:ext cx="11559614" cy="3409909"/>
          </a:xfrm>
          <a:prstGeom prst="roundRect">
            <a:avLst/>
          </a:prstGeom>
          <a:solidFill>
            <a:schemeClr val="bg1"/>
          </a:solidFill>
          <a:ln>
            <a:noFill/>
          </a:ln>
          <a:effectLst>
            <a:outerShdw blurRad="454842"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9460E1-B639-005C-DF30-2E0073AD914A}"/>
              </a:ext>
            </a:extLst>
          </p:cNvPr>
          <p:cNvSpPr>
            <a:spLocks noGrp="1"/>
          </p:cNvSpPr>
          <p:nvPr>
            <p:ph type="title"/>
          </p:nvPr>
        </p:nvSpPr>
        <p:spPr/>
        <p:txBody>
          <a:bodyPr/>
          <a:lstStyle/>
          <a:p>
            <a:r>
              <a:rPr lang="en-US" dirty="0">
                <a:solidFill>
                  <a:schemeClr val="bg2"/>
                </a:solidFill>
              </a:rPr>
              <a:t>False Reporting </a:t>
            </a:r>
          </a:p>
        </p:txBody>
      </p:sp>
      <p:sp>
        <p:nvSpPr>
          <p:cNvPr id="3" name="Content Placeholder 2">
            <a:extLst>
              <a:ext uri="{FF2B5EF4-FFF2-40B4-BE49-F238E27FC236}">
                <a16:creationId xmlns:a16="http://schemas.microsoft.com/office/drawing/2014/main" id="{0D03CE8B-003D-AC2C-75E2-0E7CCECF21E0}"/>
              </a:ext>
            </a:extLst>
          </p:cNvPr>
          <p:cNvSpPr>
            <a:spLocks noGrp="1"/>
          </p:cNvSpPr>
          <p:nvPr>
            <p:ph idx="1"/>
          </p:nvPr>
        </p:nvSpPr>
        <p:spPr>
          <a:xfrm>
            <a:off x="838200" y="2179823"/>
            <a:ext cx="8107837" cy="3955762"/>
          </a:xfrm>
        </p:spPr>
        <p:txBody>
          <a:bodyPr/>
          <a:lstStyle/>
          <a:p>
            <a:pPr marL="0" indent="0">
              <a:buNone/>
            </a:pPr>
            <a:r>
              <a:rPr lang="en-US" b="1" dirty="0" err="1">
                <a:solidFill>
                  <a:schemeClr val="accent4"/>
                </a:solidFill>
              </a:rPr>
              <a:t>Safe+Sound</a:t>
            </a:r>
            <a:r>
              <a:rPr lang="en-US" b="1" dirty="0">
                <a:solidFill>
                  <a:schemeClr val="accent4"/>
                </a:solidFill>
              </a:rPr>
              <a:t> Iowa is intended to be a school violence prevention program to save lives. The website, mobile app and tip line should be used responsibly to report school safety concerns. </a:t>
            </a:r>
          </a:p>
          <a:p>
            <a:pPr marL="0" indent="0">
              <a:buNone/>
            </a:pPr>
            <a:r>
              <a:rPr lang="en-US" dirty="0">
                <a:solidFill>
                  <a:schemeClr val="accent4"/>
                </a:solidFill>
              </a:rPr>
              <a:t>Like misusing 911 or filing a false police report, knowingly submitting a false report to Safe+Sound Iowa could have </a:t>
            </a:r>
            <a:r>
              <a:rPr lang="en-US">
                <a:solidFill>
                  <a:schemeClr val="accent4"/>
                </a:solidFill>
              </a:rPr>
              <a:t>serious consequences, </a:t>
            </a:r>
            <a:r>
              <a:rPr lang="en-US" dirty="0">
                <a:solidFill>
                  <a:schemeClr val="accent4"/>
                </a:solidFill>
              </a:rPr>
              <a:t>including being charged with a crime. </a:t>
            </a:r>
          </a:p>
          <a:p>
            <a:pPr marL="0" indent="0">
              <a:buNone/>
            </a:pPr>
            <a:endParaRPr lang="en-US" i="1" dirty="0">
              <a:solidFill>
                <a:schemeClr val="accent4"/>
              </a:solidFill>
            </a:endParaRPr>
          </a:p>
          <a:p>
            <a:endParaRPr lang="en-US" dirty="0">
              <a:solidFill>
                <a:schemeClr val="accent4"/>
              </a:solidFill>
            </a:endParaRPr>
          </a:p>
        </p:txBody>
      </p:sp>
      <p:sp>
        <p:nvSpPr>
          <p:cNvPr id="9" name="Footer Placeholder 4">
            <a:extLst>
              <a:ext uri="{FF2B5EF4-FFF2-40B4-BE49-F238E27FC236}">
                <a16:creationId xmlns:a16="http://schemas.microsoft.com/office/drawing/2014/main" id="{D72E5670-ABD7-2AC0-1690-E2225B62E970}"/>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Find additional information at </a:t>
            </a:r>
            <a:r>
              <a:rPr lang="en-US" sz="1100" b="1" i="1" dirty="0">
                <a:solidFill>
                  <a:schemeClr val="bg2"/>
                </a:solidFill>
                <a:hlinkClick r:id="rId2">
                  <a:extLst>
                    <a:ext uri="{A12FA001-AC4F-418D-AE19-62706E023703}">
                      <ahyp:hlinkClr xmlns:ahyp="http://schemas.microsoft.com/office/drawing/2018/hyperlinkcolor" val="tx"/>
                    </a:ext>
                  </a:extLst>
                </a:hlinkClick>
              </a:rPr>
              <a:t>SafeandSoundIowa.gov</a:t>
            </a:r>
            <a:r>
              <a:rPr lang="en-US" sz="1100" b="1" i="1" dirty="0">
                <a:solidFill>
                  <a:schemeClr val="bg1"/>
                </a:solidFill>
              </a:rPr>
              <a:t>   </a:t>
            </a:r>
            <a:r>
              <a:rPr lang="en-US" sz="1100" i="1" dirty="0">
                <a:solidFill>
                  <a:schemeClr val="bg1"/>
                </a:solidFill>
              </a:rPr>
              <a:t>|</a:t>
            </a:r>
            <a:r>
              <a:rPr lang="en-US" sz="1100" b="1" i="1" dirty="0">
                <a:solidFill>
                  <a:schemeClr val="bg1"/>
                </a:solidFill>
              </a:rPr>
              <a:t>  </a:t>
            </a:r>
            <a:fld id="{A1166E7F-8F86-0148-AA65-E30E2B2129AA}" type="slidenum">
              <a:rPr lang="en-US" sz="1100" b="1" smtClean="0">
                <a:solidFill>
                  <a:schemeClr val="bg2"/>
                </a:solidFill>
              </a:rPr>
              <a:pPr/>
              <a:t>23</a:t>
            </a:fld>
            <a:endParaRPr lang="en-US" sz="1100" b="1" dirty="0">
              <a:solidFill>
                <a:schemeClr val="bg2"/>
              </a:solidFill>
            </a:endParaRPr>
          </a:p>
          <a:p>
            <a:endParaRPr lang="en-US" sz="1100" dirty="0">
              <a:solidFill>
                <a:schemeClr val="bg1"/>
              </a:solidFill>
            </a:endParaRPr>
          </a:p>
        </p:txBody>
      </p:sp>
    </p:spTree>
    <p:extLst>
      <p:ext uri="{BB962C8B-B14F-4D97-AF65-F5344CB8AC3E}">
        <p14:creationId xmlns:p14="http://schemas.microsoft.com/office/powerpoint/2010/main" val="421510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4FC574-6484-3E36-2C0F-4F94F28F4D4B}"/>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A08AA5-1663-4336-CDF4-CF7A21275DFE}"/>
              </a:ext>
            </a:extLst>
          </p:cNvPr>
          <p:cNvSpPr>
            <a:spLocks noGrp="1"/>
          </p:cNvSpPr>
          <p:nvPr>
            <p:ph type="ctrTitle"/>
          </p:nvPr>
        </p:nvSpPr>
        <p:spPr>
          <a:xfrm>
            <a:off x="4658255" y="4446128"/>
            <a:ext cx="4488165" cy="1120195"/>
          </a:xfrm>
        </p:spPr>
        <p:txBody>
          <a:bodyPr anchor="ctr">
            <a:normAutofit/>
          </a:bodyPr>
          <a:lstStyle/>
          <a:p>
            <a:pPr algn="l">
              <a:lnSpc>
                <a:spcPct val="100000"/>
              </a:lnSpc>
            </a:pPr>
            <a:r>
              <a:rPr lang="en-US" sz="1600" b="0" i="1" dirty="0">
                <a:solidFill>
                  <a:schemeClr val="bg1"/>
                </a:solidFill>
                <a:latin typeface="Montserrat" pitchFamily="2" charset="77"/>
              </a:rPr>
              <a:t>Find more information about </a:t>
            </a:r>
            <a:r>
              <a:rPr lang="en-US" sz="1600" b="0" i="1" dirty="0" err="1">
                <a:solidFill>
                  <a:schemeClr val="bg1"/>
                </a:solidFill>
                <a:latin typeface="Montserrat" pitchFamily="2" charset="77"/>
              </a:rPr>
              <a:t>Safe+Sound</a:t>
            </a:r>
            <a:r>
              <a:rPr lang="en-US" sz="1600" b="0" i="1" dirty="0">
                <a:solidFill>
                  <a:schemeClr val="bg1"/>
                </a:solidFill>
                <a:latin typeface="Montserrat" pitchFamily="2" charset="77"/>
              </a:rPr>
              <a:t> Iowa at </a:t>
            </a:r>
            <a:r>
              <a:rPr lang="en-US" sz="1600" i="1" dirty="0">
                <a:solidFill>
                  <a:schemeClr val="bg2"/>
                </a:solidFill>
                <a:latin typeface="Montserrat" pitchFamily="2" charset="77"/>
                <a:hlinkClick r:id="rId3">
                  <a:extLst>
                    <a:ext uri="{A12FA001-AC4F-418D-AE19-62706E023703}">
                      <ahyp:hlinkClr xmlns:ahyp="http://schemas.microsoft.com/office/drawing/2018/hyperlinkcolor" val="tx"/>
                    </a:ext>
                  </a:extLst>
                </a:hlinkClick>
              </a:rPr>
              <a:t>SafeandSoundIowa.gov</a:t>
            </a:r>
            <a:r>
              <a:rPr lang="en-US" sz="1600" b="0" i="1" dirty="0">
                <a:solidFill>
                  <a:schemeClr val="bg1"/>
                </a:solidFill>
                <a:latin typeface="Montserrat" pitchFamily="2" charset="77"/>
              </a:rPr>
              <a:t>.</a:t>
            </a:r>
          </a:p>
        </p:txBody>
      </p:sp>
      <p:pic>
        <p:nvPicPr>
          <p:cNvPr id="7" name="Picture 6" descr="A picture containing text, indoor&#10;&#10;Description automatically generated">
            <a:extLst>
              <a:ext uri="{FF2B5EF4-FFF2-40B4-BE49-F238E27FC236}">
                <a16:creationId xmlns:a16="http://schemas.microsoft.com/office/drawing/2014/main" id="{FC4FED92-3584-4EDA-B4FA-13807FC7F2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08364" y="665160"/>
            <a:ext cx="2775272" cy="1949652"/>
          </a:xfrm>
          <a:prstGeom prst="rect">
            <a:avLst/>
          </a:prstGeom>
        </p:spPr>
      </p:pic>
      <p:pic>
        <p:nvPicPr>
          <p:cNvPr id="4" name="Picture 3">
            <a:extLst>
              <a:ext uri="{FF2B5EF4-FFF2-40B4-BE49-F238E27FC236}">
                <a16:creationId xmlns:a16="http://schemas.microsoft.com/office/drawing/2014/main" id="{062A35F0-AE64-51ED-0F93-8052B25C29ED}"/>
              </a:ext>
            </a:extLst>
          </p:cNvPr>
          <p:cNvPicPr>
            <a:picLocks noChangeAspect="1"/>
          </p:cNvPicPr>
          <p:nvPr/>
        </p:nvPicPr>
        <p:blipFill>
          <a:blip r:embed="rId5"/>
          <a:srcRect/>
          <a:stretch/>
        </p:blipFill>
        <p:spPr>
          <a:xfrm>
            <a:off x="3195512" y="4240265"/>
            <a:ext cx="1268301" cy="1368056"/>
          </a:xfrm>
          <a:prstGeom prst="rect">
            <a:avLst/>
          </a:prstGeom>
        </p:spPr>
      </p:pic>
      <p:sp>
        <p:nvSpPr>
          <p:cNvPr id="3" name="Title 1">
            <a:extLst>
              <a:ext uri="{FF2B5EF4-FFF2-40B4-BE49-F238E27FC236}">
                <a16:creationId xmlns:a16="http://schemas.microsoft.com/office/drawing/2014/main" id="{72E58EA3-147C-1E77-8F90-1F22FA897B9B}"/>
              </a:ext>
            </a:extLst>
          </p:cNvPr>
          <p:cNvSpPr txBox="1">
            <a:spLocks/>
          </p:cNvSpPr>
          <p:nvPr/>
        </p:nvSpPr>
        <p:spPr>
          <a:xfrm>
            <a:off x="2866292" y="2498875"/>
            <a:ext cx="6459416" cy="142516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1" i="0" kern="1200">
                <a:solidFill>
                  <a:schemeClr val="tx2"/>
                </a:solidFill>
                <a:latin typeface="Arial Rounded MT Bold" panose="020F0704030504030204" pitchFamily="34" charset="77"/>
                <a:ea typeface="+mj-ea"/>
                <a:cs typeface="+mj-cs"/>
              </a:defRPr>
            </a:lvl1pPr>
          </a:lstStyle>
          <a:p>
            <a:pPr>
              <a:lnSpc>
                <a:spcPct val="100000"/>
              </a:lnSpc>
              <a:spcAft>
                <a:spcPts val="600"/>
              </a:spcAft>
            </a:pPr>
            <a:r>
              <a:rPr lang="en-US" sz="2400" b="0" dirty="0">
                <a:solidFill>
                  <a:schemeClr val="bg2"/>
                </a:solidFill>
              </a:rPr>
              <a:t>Questions? </a:t>
            </a:r>
          </a:p>
          <a:p>
            <a:pPr>
              <a:lnSpc>
                <a:spcPct val="100000"/>
              </a:lnSpc>
            </a:pPr>
            <a:r>
              <a:rPr lang="en-US" sz="1600" b="0" i="1" dirty="0">
                <a:solidFill>
                  <a:schemeClr val="bg1"/>
                </a:solidFill>
                <a:latin typeface="Montserrat" pitchFamily="2" charset="77"/>
              </a:rPr>
              <a:t>Email the </a:t>
            </a:r>
            <a:r>
              <a:rPr lang="en-US" sz="1600" b="0" i="1" dirty="0" err="1">
                <a:solidFill>
                  <a:schemeClr val="bg1"/>
                </a:solidFill>
                <a:latin typeface="Montserrat" pitchFamily="2" charset="77"/>
              </a:rPr>
              <a:t>Safe+Sound</a:t>
            </a:r>
            <a:r>
              <a:rPr lang="en-US" sz="1600" b="0" i="1" dirty="0">
                <a:solidFill>
                  <a:schemeClr val="bg1"/>
                </a:solidFill>
                <a:latin typeface="Montserrat" pitchFamily="2" charset="77"/>
              </a:rPr>
              <a:t> Iowa team: </a:t>
            </a:r>
            <a:r>
              <a:rPr lang="en-US" sz="1600" i="1" dirty="0" err="1">
                <a:solidFill>
                  <a:schemeClr val="bg1"/>
                </a:solidFill>
                <a:latin typeface="Montserrat" pitchFamily="2" charset="77"/>
              </a:rPr>
              <a:t>safeandsoundiowa@dps.state.ia.us</a:t>
            </a:r>
            <a:r>
              <a:rPr lang="en-US" sz="1600" b="0" i="1" dirty="0">
                <a:solidFill>
                  <a:schemeClr val="bg1"/>
                </a:solidFill>
                <a:latin typeface="Montserrat" pitchFamily="2" charset="77"/>
              </a:rPr>
              <a:t>.</a:t>
            </a:r>
          </a:p>
        </p:txBody>
      </p:sp>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94712" y="6191250"/>
            <a:ext cx="469900" cy="469900"/>
          </a:xfrm>
          <a:prstGeom prst="rect">
            <a:avLst/>
          </a:prstGeom>
        </p:spPr>
      </p:pic>
      <p:sp>
        <p:nvSpPr>
          <p:cNvPr id="8" name="Title 1">
            <a:extLst>
              <a:ext uri="{FF2B5EF4-FFF2-40B4-BE49-F238E27FC236}">
                <a16:creationId xmlns:a16="http://schemas.microsoft.com/office/drawing/2014/main" id="{32A08AA5-1663-4336-CDF4-CF7A21275DFE}"/>
              </a:ext>
            </a:extLst>
          </p:cNvPr>
          <p:cNvSpPr txBox="1">
            <a:spLocks/>
          </p:cNvSpPr>
          <p:nvPr/>
        </p:nvSpPr>
        <p:spPr>
          <a:xfrm>
            <a:off x="4054967" y="5862813"/>
            <a:ext cx="5959554" cy="11201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1" i="0" kern="1200">
                <a:solidFill>
                  <a:schemeClr val="tx2"/>
                </a:solidFill>
                <a:latin typeface="Arial Rounded MT Bold" panose="020F0704030504030204" pitchFamily="34" charset="77"/>
                <a:ea typeface="+mj-ea"/>
                <a:cs typeface="+mj-cs"/>
              </a:defRPr>
            </a:lvl1pPr>
          </a:lstStyle>
          <a:p>
            <a:pPr algn="l">
              <a:lnSpc>
                <a:spcPct val="100000"/>
              </a:lnSpc>
            </a:pPr>
            <a:r>
              <a:rPr lang="en-US" sz="1200" b="0" i="1" dirty="0" err="1">
                <a:solidFill>
                  <a:schemeClr val="bg1"/>
                </a:solidFill>
                <a:latin typeface="Montserrat" pitchFamily="2" charset="77"/>
              </a:rPr>
              <a:t>Safe+Sound</a:t>
            </a:r>
            <a:r>
              <a:rPr lang="en-US" sz="1200" b="0" i="1" dirty="0">
                <a:solidFill>
                  <a:schemeClr val="bg1"/>
                </a:solidFill>
                <a:latin typeface="Montserrat" pitchFamily="2" charset="77"/>
              </a:rPr>
              <a:t> Iowa is a program of the Governor’s School Safety Bureau</a:t>
            </a:r>
          </a:p>
        </p:txBody>
      </p:sp>
    </p:spTree>
    <p:extLst>
      <p:ext uri="{BB962C8B-B14F-4D97-AF65-F5344CB8AC3E}">
        <p14:creationId xmlns:p14="http://schemas.microsoft.com/office/powerpoint/2010/main" val="1091748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16">
            <a:extLst>
              <a:ext uri="{FF2B5EF4-FFF2-40B4-BE49-F238E27FC236}">
                <a16:creationId xmlns:a16="http://schemas.microsoft.com/office/drawing/2014/main" id="{9C771F3C-8479-112A-BD57-654DA360BD83}"/>
              </a:ext>
            </a:extLst>
          </p:cNvPr>
          <p:cNvPicPr>
            <a:picLocks noGrp="1" noChangeAspect="1"/>
          </p:cNvPicPr>
          <p:nvPr>
            <p:ph type="pic" idx="10"/>
          </p:nvPr>
        </p:nvPicPr>
        <p:blipFill rotWithShape="1">
          <a:blip r:embed="rId3" cstate="screen">
            <a:extLst>
              <a:ext uri="{28A0092B-C50C-407E-A947-70E740481C1C}">
                <a14:useLocalDpi xmlns:a14="http://schemas.microsoft.com/office/drawing/2010/main"/>
              </a:ext>
            </a:extLst>
          </a:blip>
          <a:srcRect/>
          <a:stretch/>
        </p:blipFill>
        <p:spPr>
          <a:xfrm>
            <a:off x="5476241" y="0"/>
            <a:ext cx="6715760" cy="6858000"/>
          </a:xfrm>
          <a:effectLst/>
        </p:spPr>
      </p:pic>
      <p:sp>
        <p:nvSpPr>
          <p:cNvPr id="28" name="Rectangle 27">
            <a:extLst>
              <a:ext uri="{FF2B5EF4-FFF2-40B4-BE49-F238E27FC236}">
                <a16:creationId xmlns:a16="http://schemas.microsoft.com/office/drawing/2014/main" id="{33C71E6A-50CB-3BC1-E6D9-6AA6E3347C4A}"/>
              </a:ext>
            </a:extLst>
          </p:cNvPr>
          <p:cNvSpPr/>
          <p:nvPr/>
        </p:nvSpPr>
        <p:spPr>
          <a:xfrm>
            <a:off x="2" y="0"/>
            <a:ext cx="5476239" cy="6858000"/>
          </a:xfrm>
          <a:prstGeom prst="rect">
            <a:avLst/>
          </a:prstGeom>
          <a:solidFill>
            <a:schemeClr val="bg2"/>
          </a:solidFill>
          <a:ln>
            <a:noFill/>
          </a:ln>
          <a:effectLst>
            <a:outerShdw blurRad="759548" sx="106132" sy="106132" algn="ctr" rotWithShape="0">
              <a:prstClr val="black">
                <a:alpha val="54886"/>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00406ABC-66C5-E84E-314A-13D3AFF6B110}"/>
              </a:ext>
            </a:extLst>
          </p:cNvPr>
          <p:cNvSpPr>
            <a:spLocks noGrp="1"/>
          </p:cNvSpPr>
          <p:nvPr>
            <p:ph type="title"/>
          </p:nvPr>
        </p:nvSpPr>
        <p:spPr>
          <a:xfrm>
            <a:off x="445851" y="489527"/>
            <a:ext cx="4584539" cy="1956905"/>
          </a:xfrm>
        </p:spPr>
        <p:txBody>
          <a:bodyPr/>
          <a:lstStyle/>
          <a:p>
            <a:r>
              <a:rPr lang="en-US" dirty="0" err="1"/>
              <a:t>Safe+Sound</a:t>
            </a:r>
            <a:r>
              <a:rPr lang="en-US" dirty="0"/>
              <a:t> Iowa </a:t>
            </a:r>
          </a:p>
        </p:txBody>
      </p:sp>
      <p:sp>
        <p:nvSpPr>
          <p:cNvPr id="3" name="Content Placeholder 2">
            <a:extLst>
              <a:ext uri="{FF2B5EF4-FFF2-40B4-BE49-F238E27FC236}">
                <a16:creationId xmlns:a16="http://schemas.microsoft.com/office/drawing/2014/main" id="{74BBE308-66FF-9DE5-0521-198E6B1D41BD}"/>
              </a:ext>
            </a:extLst>
          </p:cNvPr>
          <p:cNvSpPr>
            <a:spLocks noGrp="1"/>
          </p:cNvSpPr>
          <p:nvPr>
            <p:ph idx="1"/>
          </p:nvPr>
        </p:nvSpPr>
        <p:spPr>
          <a:xfrm>
            <a:off x="445852" y="2446432"/>
            <a:ext cx="4386344" cy="3206189"/>
          </a:xfrm>
        </p:spPr>
        <p:txBody>
          <a:bodyPr>
            <a:noAutofit/>
          </a:bodyPr>
          <a:lstStyle/>
          <a:p>
            <a:pPr>
              <a:lnSpc>
                <a:spcPct val="110000"/>
              </a:lnSpc>
            </a:pPr>
            <a:r>
              <a:rPr lang="en-US" sz="1600" dirty="0"/>
              <a:t>Free anonymous K–12 school safety reporting system</a:t>
            </a:r>
          </a:p>
          <a:p>
            <a:pPr>
              <a:lnSpc>
                <a:spcPct val="110000"/>
              </a:lnSpc>
            </a:pPr>
            <a:r>
              <a:rPr lang="en-US" sz="1600" dirty="0"/>
              <a:t>Helps students, teachers, parents and community members keep Iowa schools safe</a:t>
            </a:r>
          </a:p>
          <a:p>
            <a:pPr>
              <a:lnSpc>
                <a:spcPct val="110000"/>
              </a:lnSpc>
            </a:pPr>
            <a:r>
              <a:rPr lang="en-US" sz="1600" dirty="0"/>
              <a:t>Helps identify and provide intervention for students in crisis before they harm themselves or others  </a:t>
            </a:r>
          </a:p>
        </p:txBody>
      </p:sp>
      <p:sp>
        <p:nvSpPr>
          <p:cNvPr id="12" name="Footer Placeholder 4">
            <a:extLst>
              <a:ext uri="{FF2B5EF4-FFF2-40B4-BE49-F238E27FC236}">
                <a16:creationId xmlns:a16="http://schemas.microsoft.com/office/drawing/2014/main" id="{41582888-44CF-73F8-4072-A2256E12B2C7}"/>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Find additional information at </a:t>
            </a:r>
            <a:r>
              <a:rPr lang="en-US" sz="1100" b="1" i="1" dirty="0">
                <a:solidFill>
                  <a:schemeClr val="bg2"/>
                </a:solidFill>
                <a:hlinkClick r:id="rId4">
                  <a:extLst>
                    <a:ext uri="{A12FA001-AC4F-418D-AE19-62706E023703}">
                      <ahyp:hlinkClr xmlns:ahyp="http://schemas.microsoft.com/office/drawing/2018/hyperlinkcolor" val="tx"/>
                    </a:ext>
                  </a:extLst>
                </a:hlinkClick>
              </a:rPr>
              <a:t>SafeandSoundIowa.gov</a:t>
            </a:r>
            <a:r>
              <a:rPr lang="en-US" sz="1100" b="1" i="1" dirty="0">
                <a:solidFill>
                  <a:schemeClr val="bg2"/>
                </a:solidFill>
              </a:rPr>
              <a:t>   </a:t>
            </a:r>
            <a:r>
              <a:rPr lang="en-US" sz="1100" i="1" dirty="0">
                <a:solidFill>
                  <a:schemeClr val="bg1"/>
                </a:solidFill>
              </a:rPr>
              <a:t>|</a:t>
            </a:r>
            <a:r>
              <a:rPr lang="en-US" sz="1100" b="1" i="1" dirty="0">
                <a:solidFill>
                  <a:schemeClr val="bg1"/>
                </a:solidFill>
              </a:rPr>
              <a:t>  </a:t>
            </a:r>
            <a:fld id="{A1166E7F-8F86-0148-AA65-E30E2B2129AA}" type="slidenum">
              <a:rPr lang="en-US" sz="1100" b="1" smtClean="0">
                <a:solidFill>
                  <a:schemeClr val="bg2"/>
                </a:solidFill>
              </a:rPr>
              <a:pPr/>
              <a:t>3</a:t>
            </a:fld>
            <a:endParaRPr lang="en-US" sz="1100" b="1" dirty="0">
              <a:solidFill>
                <a:schemeClr val="bg2"/>
              </a:solidFill>
            </a:endParaRPr>
          </a:p>
          <a:p>
            <a:endParaRPr lang="en-US" sz="1100" dirty="0">
              <a:solidFill>
                <a:srgbClr val="404041"/>
              </a:solidFill>
            </a:endParaRPr>
          </a:p>
        </p:txBody>
      </p:sp>
    </p:spTree>
    <p:extLst>
      <p:ext uri="{BB962C8B-B14F-4D97-AF65-F5344CB8AC3E}">
        <p14:creationId xmlns:p14="http://schemas.microsoft.com/office/powerpoint/2010/main" val="353699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6">
            <a:extLst>
              <a:ext uri="{FF2B5EF4-FFF2-40B4-BE49-F238E27FC236}">
                <a16:creationId xmlns:a16="http://schemas.microsoft.com/office/drawing/2014/main" id="{541E0028-3A65-C83D-9646-83666BBE9AF6}"/>
              </a:ext>
            </a:extLst>
          </p:cNvPr>
          <p:cNvPicPr>
            <a:picLocks noGrp="1" noChangeAspect="1"/>
          </p:cNvPicPr>
          <p:nvPr>
            <p:ph type="pic" idx="10"/>
          </p:nvPr>
        </p:nvPicPr>
        <p:blipFill>
          <a:blip r:embed="rId3" cstate="screen">
            <a:extLst>
              <a:ext uri="{28A0092B-C50C-407E-A947-70E740481C1C}">
                <a14:useLocalDpi xmlns:a14="http://schemas.microsoft.com/office/drawing/2010/main"/>
              </a:ext>
            </a:extLst>
          </a:blip>
          <a:srcRect/>
          <a:stretch/>
        </p:blipFill>
        <p:spPr>
          <a:xfrm>
            <a:off x="1" y="0"/>
            <a:ext cx="6715760" cy="6858000"/>
          </a:xfrm>
          <a:effectLst/>
        </p:spPr>
      </p:pic>
      <p:sp>
        <p:nvSpPr>
          <p:cNvPr id="19" name="Rectangle 18">
            <a:extLst>
              <a:ext uri="{FF2B5EF4-FFF2-40B4-BE49-F238E27FC236}">
                <a16:creationId xmlns:a16="http://schemas.microsoft.com/office/drawing/2014/main" id="{E25D49A3-E509-6CA1-2C63-C83F768724FD}"/>
              </a:ext>
            </a:extLst>
          </p:cNvPr>
          <p:cNvSpPr/>
          <p:nvPr/>
        </p:nvSpPr>
        <p:spPr>
          <a:xfrm>
            <a:off x="6715760" y="0"/>
            <a:ext cx="5476239" cy="6858000"/>
          </a:xfrm>
          <a:prstGeom prst="rect">
            <a:avLst/>
          </a:prstGeom>
          <a:solidFill>
            <a:schemeClr val="accent1"/>
          </a:solidFill>
          <a:ln>
            <a:noFill/>
          </a:ln>
          <a:effectLst>
            <a:outerShdw blurRad="759548" sx="106132" sy="106132" algn="ctr" rotWithShape="0">
              <a:prstClr val="black">
                <a:alpha val="54886"/>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406ABC-66C5-E84E-314A-13D3AFF6B110}"/>
              </a:ext>
            </a:extLst>
          </p:cNvPr>
          <p:cNvSpPr>
            <a:spLocks noGrp="1"/>
          </p:cNvSpPr>
          <p:nvPr>
            <p:ph type="title"/>
          </p:nvPr>
        </p:nvSpPr>
        <p:spPr>
          <a:xfrm>
            <a:off x="6990241" y="-279403"/>
            <a:ext cx="4584539" cy="1956905"/>
          </a:xfrm>
        </p:spPr>
        <p:txBody>
          <a:bodyPr/>
          <a:lstStyle/>
          <a:p>
            <a:r>
              <a:rPr lang="en-US" dirty="0" err="1">
                <a:solidFill>
                  <a:schemeClr val="bg2"/>
                </a:solidFill>
              </a:rPr>
              <a:t>Safe+Sound</a:t>
            </a:r>
            <a:r>
              <a:rPr lang="en-US" dirty="0">
                <a:solidFill>
                  <a:schemeClr val="bg2"/>
                </a:solidFill>
              </a:rPr>
              <a:t> Iowa </a:t>
            </a:r>
          </a:p>
        </p:txBody>
      </p:sp>
      <p:sp>
        <p:nvSpPr>
          <p:cNvPr id="3" name="Content Placeholder 2">
            <a:extLst>
              <a:ext uri="{FF2B5EF4-FFF2-40B4-BE49-F238E27FC236}">
                <a16:creationId xmlns:a16="http://schemas.microsoft.com/office/drawing/2014/main" id="{74BBE308-66FF-9DE5-0521-198E6B1D41BD}"/>
              </a:ext>
            </a:extLst>
          </p:cNvPr>
          <p:cNvSpPr>
            <a:spLocks noGrp="1"/>
          </p:cNvSpPr>
          <p:nvPr>
            <p:ph idx="1"/>
          </p:nvPr>
        </p:nvSpPr>
        <p:spPr>
          <a:xfrm>
            <a:off x="6990242" y="1712227"/>
            <a:ext cx="3797458" cy="4491550"/>
          </a:xfrm>
        </p:spPr>
        <p:txBody>
          <a:bodyPr>
            <a:noAutofit/>
          </a:bodyPr>
          <a:lstStyle/>
          <a:p>
            <a:pPr marL="0" indent="0">
              <a:lnSpc>
                <a:spcPct val="110000"/>
              </a:lnSpc>
              <a:buClr>
                <a:schemeClr val="bg2"/>
              </a:buClr>
              <a:buNone/>
            </a:pPr>
            <a:r>
              <a:rPr lang="en-US" sz="1600" b="1" dirty="0">
                <a:solidFill>
                  <a:schemeClr val="bg1"/>
                </a:solidFill>
              </a:rPr>
              <a:t>Helps prevent: </a:t>
            </a:r>
          </a:p>
          <a:p>
            <a:pPr>
              <a:lnSpc>
                <a:spcPct val="110000"/>
              </a:lnSpc>
              <a:buClr>
                <a:schemeClr val="bg2"/>
              </a:buClr>
            </a:pPr>
            <a:r>
              <a:rPr lang="en-US" sz="1600" dirty="0">
                <a:solidFill>
                  <a:schemeClr val="bg1"/>
                </a:solidFill>
              </a:rPr>
              <a:t>School violence</a:t>
            </a:r>
          </a:p>
          <a:p>
            <a:pPr>
              <a:lnSpc>
                <a:spcPct val="110000"/>
              </a:lnSpc>
              <a:buClr>
                <a:schemeClr val="bg2"/>
              </a:buClr>
            </a:pPr>
            <a:r>
              <a:rPr lang="en-US" sz="1600" dirty="0">
                <a:solidFill>
                  <a:schemeClr val="bg1"/>
                </a:solidFill>
              </a:rPr>
              <a:t>Unlawful possession of weapons </a:t>
            </a:r>
          </a:p>
          <a:p>
            <a:pPr>
              <a:lnSpc>
                <a:spcPct val="110000"/>
              </a:lnSpc>
              <a:buClr>
                <a:schemeClr val="bg2"/>
              </a:buClr>
            </a:pPr>
            <a:r>
              <a:rPr lang="en-US" sz="1600" dirty="0">
                <a:solidFill>
                  <a:schemeClr val="bg1"/>
                </a:solidFill>
              </a:rPr>
              <a:t>Self-harm </a:t>
            </a:r>
          </a:p>
          <a:p>
            <a:pPr>
              <a:lnSpc>
                <a:spcPct val="110000"/>
              </a:lnSpc>
              <a:buClr>
                <a:schemeClr val="bg2"/>
              </a:buClr>
            </a:pPr>
            <a:r>
              <a:rPr lang="en-US" sz="1600" dirty="0">
                <a:solidFill>
                  <a:schemeClr val="bg1"/>
                </a:solidFill>
              </a:rPr>
              <a:t>Other forms of victimization </a:t>
            </a:r>
            <a:br>
              <a:rPr lang="en-US" sz="1600" dirty="0">
                <a:solidFill>
                  <a:schemeClr val="bg1"/>
                </a:solidFill>
              </a:rPr>
            </a:br>
            <a:r>
              <a:rPr lang="en-US" sz="1600" dirty="0">
                <a:solidFill>
                  <a:schemeClr val="bg1"/>
                </a:solidFill>
              </a:rPr>
              <a:t>and threatening behavior</a:t>
            </a:r>
          </a:p>
          <a:p>
            <a:pPr marL="0" indent="0">
              <a:lnSpc>
                <a:spcPct val="110000"/>
              </a:lnSpc>
              <a:buClr>
                <a:schemeClr val="bg2"/>
              </a:buClr>
              <a:buNone/>
            </a:pPr>
            <a:endParaRPr lang="en-US" sz="1600" b="1" dirty="0">
              <a:solidFill>
                <a:schemeClr val="bg1"/>
              </a:solidFill>
            </a:endParaRPr>
          </a:p>
          <a:p>
            <a:pPr marL="0" indent="0">
              <a:lnSpc>
                <a:spcPct val="110000"/>
              </a:lnSpc>
              <a:buClr>
                <a:schemeClr val="bg2"/>
              </a:buClr>
              <a:buNone/>
            </a:pPr>
            <a:r>
              <a:rPr lang="en-US" sz="1600" b="1" dirty="0">
                <a:solidFill>
                  <a:schemeClr val="bg1"/>
                </a:solidFill>
              </a:rPr>
              <a:t>Helps enable: </a:t>
            </a:r>
          </a:p>
          <a:p>
            <a:pPr>
              <a:lnSpc>
                <a:spcPct val="110000"/>
              </a:lnSpc>
              <a:buClr>
                <a:schemeClr val="bg2"/>
              </a:buClr>
            </a:pPr>
            <a:r>
              <a:rPr lang="en-US" sz="1600" dirty="0">
                <a:solidFill>
                  <a:schemeClr val="bg1"/>
                </a:solidFill>
              </a:rPr>
              <a:t>School administrators and law enforcement to work together for effective interventions </a:t>
            </a:r>
          </a:p>
        </p:txBody>
      </p:sp>
      <p:sp>
        <p:nvSpPr>
          <p:cNvPr id="7" name="Footer Placeholder 4">
            <a:extLst>
              <a:ext uri="{FF2B5EF4-FFF2-40B4-BE49-F238E27FC236}">
                <a16:creationId xmlns:a16="http://schemas.microsoft.com/office/drawing/2014/main" id="{22ED5327-1124-CFEA-9916-CB0D84E35DAD}"/>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Find additional information at </a:t>
            </a:r>
            <a:r>
              <a:rPr lang="en-US" sz="1100" b="1" i="1" dirty="0">
                <a:solidFill>
                  <a:schemeClr val="bg2"/>
                </a:solidFill>
                <a:hlinkClick r:id="rId4">
                  <a:extLst>
                    <a:ext uri="{A12FA001-AC4F-418D-AE19-62706E023703}">
                      <ahyp:hlinkClr xmlns:ahyp="http://schemas.microsoft.com/office/drawing/2018/hyperlinkcolor" val="tx"/>
                    </a:ext>
                  </a:extLst>
                </a:hlinkClick>
              </a:rPr>
              <a:t>SafeandSoundIowa.gov</a:t>
            </a:r>
            <a:r>
              <a:rPr lang="en-US" sz="1100" b="1" i="1" dirty="0">
                <a:solidFill>
                  <a:schemeClr val="bg1"/>
                </a:solidFill>
              </a:rPr>
              <a:t>   </a:t>
            </a:r>
            <a:r>
              <a:rPr lang="en-US" sz="1100" i="1" dirty="0">
                <a:solidFill>
                  <a:schemeClr val="bg1"/>
                </a:solidFill>
              </a:rPr>
              <a:t>|</a:t>
            </a:r>
            <a:r>
              <a:rPr lang="en-US" sz="1100" b="1" i="1" dirty="0">
                <a:solidFill>
                  <a:schemeClr val="bg1"/>
                </a:solidFill>
              </a:rPr>
              <a:t>  </a:t>
            </a:r>
            <a:fld id="{A1166E7F-8F86-0148-AA65-E30E2B2129AA}" type="slidenum">
              <a:rPr lang="en-US" sz="1100" b="1" smtClean="0">
                <a:solidFill>
                  <a:schemeClr val="bg2"/>
                </a:solidFill>
              </a:rPr>
              <a:pPr/>
              <a:t>4</a:t>
            </a:fld>
            <a:endParaRPr lang="en-US" sz="1100" b="1" dirty="0">
              <a:solidFill>
                <a:schemeClr val="bg2"/>
              </a:solidFill>
            </a:endParaRPr>
          </a:p>
          <a:p>
            <a:endParaRPr lang="en-US" sz="1100" dirty="0">
              <a:solidFill>
                <a:schemeClr val="bg1"/>
              </a:solidFill>
            </a:endParaRPr>
          </a:p>
        </p:txBody>
      </p:sp>
    </p:spTree>
    <p:extLst>
      <p:ext uri="{BB962C8B-B14F-4D97-AF65-F5344CB8AC3E}">
        <p14:creationId xmlns:p14="http://schemas.microsoft.com/office/powerpoint/2010/main" val="2383399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D7323FE-D5DC-931E-33B0-CBE48D4578EB}"/>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EE987EB5-02A2-C6A6-76EB-22B6A4257502}"/>
              </a:ext>
            </a:extLst>
          </p:cNvPr>
          <p:cNvSpPr/>
          <p:nvPr/>
        </p:nvSpPr>
        <p:spPr>
          <a:xfrm>
            <a:off x="-695325" y="1586011"/>
            <a:ext cx="6529197" cy="2664448"/>
          </a:xfrm>
          <a:prstGeom prst="roundRect">
            <a:avLst/>
          </a:prstGeom>
          <a:solidFill>
            <a:schemeClr val="accent1"/>
          </a:solidFill>
          <a:ln>
            <a:noFill/>
          </a:ln>
          <a:effectLst>
            <a:outerShdw blurRad="664588"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CFA006BA-AFDF-944B-2D1D-E834145E3D91}"/>
              </a:ext>
            </a:extLst>
          </p:cNvPr>
          <p:cNvSpPr/>
          <p:nvPr/>
        </p:nvSpPr>
        <p:spPr>
          <a:xfrm>
            <a:off x="4968240" y="2700675"/>
            <a:ext cx="6132576" cy="3115660"/>
          </a:xfrm>
          <a:prstGeom prst="roundRect">
            <a:avLst/>
          </a:prstGeom>
          <a:solidFill>
            <a:schemeClr val="bg2"/>
          </a:solidFill>
          <a:ln>
            <a:noFill/>
          </a:ln>
          <a:effectLst>
            <a:outerShdw blurRad="664588"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FF41B0-BAF5-4E3F-056D-59E95AAED7C4}"/>
              </a:ext>
            </a:extLst>
          </p:cNvPr>
          <p:cNvSpPr>
            <a:spLocks noGrp="1"/>
          </p:cNvSpPr>
          <p:nvPr>
            <p:ph type="title"/>
          </p:nvPr>
        </p:nvSpPr>
        <p:spPr/>
        <p:txBody>
          <a:bodyPr/>
          <a:lstStyle/>
          <a:p>
            <a:r>
              <a:rPr lang="en-US" dirty="0">
                <a:solidFill>
                  <a:schemeClr val="bg2"/>
                </a:solidFill>
              </a:rPr>
              <a:t>Why Reporting Matters </a:t>
            </a:r>
          </a:p>
        </p:txBody>
      </p:sp>
      <p:sp>
        <p:nvSpPr>
          <p:cNvPr id="3" name="Content Placeholder 2">
            <a:extLst>
              <a:ext uri="{FF2B5EF4-FFF2-40B4-BE49-F238E27FC236}">
                <a16:creationId xmlns:a16="http://schemas.microsoft.com/office/drawing/2014/main" id="{0972DA90-5701-219E-0298-2686B9F30D93}"/>
              </a:ext>
            </a:extLst>
          </p:cNvPr>
          <p:cNvSpPr>
            <a:spLocks noGrp="1"/>
          </p:cNvSpPr>
          <p:nvPr>
            <p:ph idx="1"/>
          </p:nvPr>
        </p:nvSpPr>
        <p:spPr>
          <a:xfrm>
            <a:off x="5492496" y="3098657"/>
            <a:ext cx="5379720" cy="2173332"/>
          </a:xfrm>
        </p:spPr>
        <p:txBody>
          <a:bodyPr>
            <a:noAutofit/>
          </a:bodyPr>
          <a:lstStyle/>
          <a:p>
            <a:pPr marL="0" indent="0">
              <a:buNone/>
            </a:pPr>
            <a:r>
              <a:rPr lang="en-US" sz="2000" dirty="0">
                <a:solidFill>
                  <a:schemeClr val="accent4"/>
                </a:solidFill>
              </a:rPr>
              <a:t>Of those who noticed concerning behavior in advance of an active shooting by a student: </a:t>
            </a:r>
          </a:p>
          <a:p>
            <a:pPr marL="0" lvl="1"/>
            <a:r>
              <a:rPr lang="en-US" sz="2400" b="1" dirty="0">
                <a:solidFill>
                  <a:schemeClr val="tx2"/>
                </a:solidFill>
              </a:rPr>
              <a:t>92% </a:t>
            </a:r>
            <a:r>
              <a:rPr lang="en-US" sz="2000" dirty="0">
                <a:solidFill>
                  <a:schemeClr val="accent4"/>
                </a:solidFill>
              </a:rPr>
              <a:t>were schoolmates. </a:t>
            </a:r>
          </a:p>
          <a:p>
            <a:pPr marL="0" lvl="1"/>
            <a:r>
              <a:rPr lang="en-US" sz="2400" b="1" dirty="0">
                <a:solidFill>
                  <a:schemeClr val="tx2"/>
                </a:solidFill>
              </a:rPr>
              <a:t>75% </a:t>
            </a:r>
            <a:r>
              <a:rPr lang="en-US" sz="2000" dirty="0">
                <a:solidFill>
                  <a:schemeClr val="accent4"/>
                </a:solidFill>
              </a:rPr>
              <a:t>were teachers or school staff.</a:t>
            </a:r>
          </a:p>
        </p:txBody>
      </p:sp>
      <p:sp>
        <p:nvSpPr>
          <p:cNvPr id="9" name="TextBox 8">
            <a:extLst>
              <a:ext uri="{FF2B5EF4-FFF2-40B4-BE49-F238E27FC236}">
                <a16:creationId xmlns:a16="http://schemas.microsoft.com/office/drawing/2014/main" id="{4D164B0F-CDD9-CF85-3282-8BC88D5051EA}"/>
              </a:ext>
            </a:extLst>
          </p:cNvPr>
          <p:cNvSpPr txBox="1"/>
          <p:nvPr/>
        </p:nvSpPr>
        <p:spPr>
          <a:xfrm>
            <a:off x="961263" y="1888619"/>
            <a:ext cx="3484245" cy="1614545"/>
          </a:xfrm>
          <a:prstGeom prst="rect">
            <a:avLst/>
          </a:prstGeom>
          <a:noFill/>
        </p:spPr>
        <p:txBody>
          <a:bodyPr wrap="square">
            <a:spAutoFit/>
          </a:bodyPr>
          <a:lstStyle/>
          <a:p>
            <a:pPr marL="0" marR="0" lvl="0" indent="0" algn="l" defTabSz="914400" rtl="0" eaLnBrk="1" fontAlgn="auto" latinLnBrk="0" hangingPunct="1">
              <a:lnSpc>
                <a:spcPct val="120000"/>
              </a:lnSpc>
              <a:spcBef>
                <a:spcPts val="1000"/>
              </a:spcBef>
              <a:spcAft>
                <a:spcPts val="0"/>
              </a:spcAft>
              <a:buClr>
                <a:srgbClr val="EF4028"/>
              </a:buClr>
              <a:buSzTx/>
              <a:buFont typeface="Arial" panose="020B0604020202020204" pitchFamily="34" charset="0"/>
              <a:buNone/>
              <a:tabLst/>
              <a:defRPr/>
            </a:pPr>
            <a:r>
              <a:rPr kumimoji="0" lang="en-US" sz="2000" b="0" i="0" u="none" strike="noStrike" kern="1200" cap="none" spc="0" normalizeH="0" baseline="0" noProof="0" dirty="0">
                <a:ln>
                  <a:noFill/>
                </a:ln>
                <a:solidFill>
                  <a:schemeClr val="bg1"/>
                </a:solidFill>
                <a:effectLst/>
                <a:uLnTx/>
                <a:uFillTx/>
                <a:latin typeface="Montserrat" pitchFamily="2" charset="77"/>
                <a:ea typeface="+mn-ea"/>
                <a:cs typeface="+mn-cs"/>
              </a:rPr>
              <a:t>In </a:t>
            </a:r>
            <a:r>
              <a:rPr kumimoji="0" lang="en-US" sz="2400" b="1" i="0" u="none" strike="noStrike" kern="1200" cap="none" spc="0" normalizeH="0" baseline="0" noProof="0" dirty="0">
                <a:ln>
                  <a:noFill/>
                </a:ln>
                <a:solidFill>
                  <a:schemeClr val="bg2"/>
                </a:solidFill>
                <a:effectLst/>
                <a:uLnTx/>
                <a:uFillTx/>
                <a:latin typeface="Montserrat" pitchFamily="2" charset="77"/>
                <a:ea typeface="+mn-ea"/>
                <a:cs typeface="+mn-cs"/>
              </a:rPr>
              <a:t>80% </a:t>
            </a:r>
            <a:r>
              <a:rPr kumimoji="0" lang="en-US" sz="2000" b="0" i="0" u="none" strike="noStrike" kern="1200" cap="none" spc="0" normalizeH="0" baseline="0" noProof="0" dirty="0">
                <a:ln>
                  <a:noFill/>
                </a:ln>
                <a:solidFill>
                  <a:schemeClr val="bg1"/>
                </a:solidFill>
                <a:effectLst/>
                <a:uLnTx/>
                <a:uFillTx/>
                <a:latin typeface="Montserrat" pitchFamily="2" charset="77"/>
                <a:ea typeface="+mn-ea"/>
                <a:cs typeface="+mn-cs"/>
              </a:rPr>
              <a:t>of shootings, at least one other person had advance knowledge of what was to occur. </a:t>
            </a:r>
          </a:p>
        </p:txBody>
      </p:sp>
      <p:sp>
        <p:nvSpPr>
          <p:cNvPr id="14" name="Footer Placeholder 4">
            <a:extLst>
              <a:ext uri="{FF2B5EF4-FFF2-40B4-BE49-F238E27FC236}">
                <a16:creationId xmlns:a16="http://schemas.microsoft.com/office/drawing/2014/main" id="{E2CD3D63-4043-2262-80BD-0B458167A192}"/>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Find additional information at </a:t>
            </a:r>
            <a:r>
              <a:rPr lang="en-US" sz="1100" b="1" i="1" dirty="0">
                <a:solidFill>
                  <a:schemeClr val="bg2"/>
                </a:solidFill>
                <a:hlinkClick r:id="rId3">
                  <a:extLst>
                    <a:ext uri="{A12FA001-AC4F-418D-AE19-62706E023703}">
                      <ahyp:hlinkClr xmlns:ahyp="http://schemas.microsoft.com/office/drawing/2018/hyperlinkcolor" val="tx"/>
                    </a:ext>
                  </a:extLst>
                </a:hlinkClick>
              </a:rPr>
              <a:t>SafeandSoundIowa.gov</a:t>
            </a:r>
            <a:r>
              <a:rPr lang="en-US" sz="1100" b="1" i="1" dirty="0">
                <a:solidFill>
                  <a:schemeClr val="bg1"/>
                </a:solidFill>
              </a:rPr>
              <a:t>   </a:t>
            </a:r>
            <a:r>
              <a:rPr lang="en-US" sz="1100" i="1" dirty="0">
                <a:solidFill>
                  <a:schemeClr val="bg1"/>
                </a:solidFill>
              </a:rPr>
              <a:t>|</a:t>
            </a:r>
            <a:r>
              <a:rPr lang="en-US" sz="1100" b="1" i="1" dirty="0">
                <a:solidFill>
                  <a:schemeClr val="bg1"/>
                </a:solidFill>
              </a:rPr>
              <a:t>  </a:t>
            </a:r>
            <a:fld id="{A1166E7F-8F86-0148-AA65-E30E2B2129AA}" type="slidenum">
              <a:rPr lang="en-US" sz="1100" b="1" smtClean="0">
                <a:solidFill>
                  <a:schemeClr val="bg2"/>
                </a:solidFill>
              </a:rPr>
              <a:pPr/>
              <a:t>5</a:t>
            </a:fld>
            <a:endParaRPr lang="en-US" sz="1100" b="1" dirty="0">
              <a:solidFill>
                <a:schemeClr val="bg2"/>
              </a:solidFill>
            </a:endParaRPr>
          </a:p>
          <a:p>
            <a:endParaRPr lang="en-US" sz="1100" dirty="0">
              <a:solidFill>
                <a:schemeClr val="bg1"/>
              </a:solidFill>
            </a:endParaRPr>
          </a:p>
        </p:txBody>
      </p:sp>
      <p:sp>
        <p:nvSpPr>
          <p:cNvPr id="19" name="TextBox 18">
            <a:extLst>
              <a:ext uri="{FF2B5EF4-FFF2-40B4-BE49-F238E27FC236}">
                <a16:creationId xmlns:a16="http://schemas.microsoft.com/office/drawing/2014/main" id="{16A49CF5-8300-FCA0-AFB3-0A6AD5A585B6}"/>
              </a:ext>
            </a:extLst>
          </p:cNvPr>
          <p:cNvSpPr txBox="1"/>
          <p:nvPr/>
        </p:nvSpPr>
        <p:spPr>
          <a:xfrm>
            <a:off x="961263" y="3639812"/>
            <a:ext cx="4081272" cy="262508"/>
          </a:xfrm>
          <a:prstGeom prst="rect">
            <a:avLst/>
          </a:prstGeom>
          <a:noFill/>
        </p:spPr>
        <p:txBody>
          <a:bodyPr wrap="square">
            <a:spAutoFit/>
          </a:bodyPr>
          <a:lstStyle/>
          <a:p>
            <a:pPr marL="0" marR="0" lvl="0" indent="0" algn="l" defTabSz="914400" rtl="0" eaLnBrk="1" fontAlgn="auto" latinLnBrk="0" hangingPunct="1">
              <a:lnSpc>
                <a:spcPct val="120000"/>
              </a:lnSpc>
              <a:spcBef>
                <a:spcPts val="1000"/>
              </a:spcBef>
              <a:spcAft>
                <a:spcPts val="0"/>
              </a:spcAft>
              <a:buClr>
                <a:srgbClr val="EF4028"/>
              </a:buClr>
              <a:buSzTx/>
              <a:buFont typeface="Arial" panose="020B0604020202020204" pitchFamily="34" charset="0"/>
              <a:buNone/>
              <a:tabLst/>
              <a:defRPr/>
            </a:pPr>
            <a:r>
              <a:rPr kumimoji="0" lang="en-US" sz="1000" b="0" i="1" u="none" strike="noStrike" kern="1200" cap="none" spc="0" normalizeH="0" baseline="0" noProof="0" dirty="0">
                <a:ln>
                  <a:noFill/>
                </a:ln>
                <a:solidFill>
                  <a:schemeClr val="bg1"/>
                </a:solidFill>
                <a:effectLst/>
                <a:uLnTx/>
                <a:uFillTx/>
                <a:latin typeface="Montserrat" pitchFamily="2" charset="77"/>
                <a:ea typeface="+mn-ea"/>
                <a:cs typeface="+mn-cs"/>
              </a:rPr>
              <a:t>(U.S. Secret Service and U.S. Department of Education)</a:t>
            </a:r>
          </a:p>
        </p:txBody>
      </p:sp>
      <p:sp>
        <p:nvSpPr>
          <p:cNvPr id="20" name="TextBox 19">
            <a:extLst>
              <a:ext uri="{FF2B5EF4-FFF2-40B4-BE49-F238E27FC236}">
                <a16:creationId xmlns:a16="http://schemas.microsoft.com/office/drawing/2014/main" id="{B1CA481C-1417-059B-20FA-F99E2B93CB52}"/>
              </a:ext>
            </a:extLst>
          </p:cNvPr>
          <p:cNvSpPr txBox="1"/>
          <p:nvPr/>
        </p:nvSpPr>
        <p:spPr>
          <a:xfrm>
            <a:off x="5492496" y="5340890"/>
            <a:ext cx="6382512" cy="246221"/>
          </a:xfrm>
          <a:prstGeom prst="rect">
            <a:avLst/>
          </a:prstGeom>
          <a:noFill/>
        </p:spPr>
        <p:txBody>
          <a:bodyPr wrap="square">
            <a:spAutoFit/>
          </a:bodyPr>
          <a:lstStyle/>
          <a:p>
            <a:pPr marL="0" lvl="1" indent="0">
              <a:buNone/>
            </a:pPr>
            <a:r>
              <a:rPr lang="en-US" sz="1000" i="1" dirty="0">
                <a:solidFill>
                  <a:schemeClr val="accent4"/>
                </a:solidFill>
                <a:latin typeface="Montserrat" pitchFamily="2" charset="77"/>
              </a:rPr>
              <a:t>(U.S. Federal Bureau of Investigation) </a:t>
            </a:r>
          </a:p>
        </p:txBody>
      </p:sp>
    </p:spTree>
    <p:extLst>
      <p:ext uri="{BB962C8B-B14F-4D97-AF65-F5344CB8AC3E}">
        <p14:creationId xmlns:p14="http://schemas.microsoft.com/office/powerpoint/2010/main" val="2222691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FF163442-DF05-1F05-5E8F-F18E705A6D6E}"/>
              </a:ext>
            </a:extLst>
          </p:cNvPr>
          <p:cNvSpPr/>
          <p:nvPr/>
        </p:nvSpPr>
        <p:spPr>
          <a:xfrm>
            <a:off x="-645938" y="3992109"/>
            <a:ext cx="6441646" cy="20583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
            </a:r>
          </a:p>
        </p:txBody>
      </p:sp>
      <p:sp>
        <p:nvSpPr>
          <p:cNvPr id="3" name="TextBox 2">
            <a:extLst>
              <a:ext uri="{FF2B5EF4-FFF2-40B4-BE49-F238E27FC236}">
                <a16:creationId xmlns:a16="http://schemas.microsoft.com/office/drawing/2014/main" id="{C2AC5C43-EC23-575E-BDFA-694BB2E87401}"/>
              </a:ext>
            </a:extLst>
          </p:cNvPr>
          <p:cNvSpPr txBox="1"/>
          <p:nvPr/>
        </p:nvSpPr>
        <p:spPr>
          <a:xfrm>
            <a:off x="1468093" y="5487689"/>
            <a:ext cx="4127959" cy="461665"/>
          </a:xfrm>
          <a:prstGeom prst="rect">
            <a:avLst/>
          </a:prstGeom>
          <a:noFill/>
        </p:spPr>
        <p:txBody>
          <a:bodyPr wrap="square" rtlCol="0">
            <a:spAutoFit/>
          </a:bodyPr>
          <a:lstStyle/>
          <a:p>
            <a:pPr algn="ctr"/>
            <a:r>
              <a:rPr lang="en-US" sz="2400" b="1" dirty="0">
                <a:solidFill>
                  <a:schemeClr val="bg1"/>
                </a:solidFill>
                <a:latin typeface="Arial Rounded MT Bold" panose="020F0704030504030204" pitchFamily="34" charset="77"/>
                <a:cs typeface="Arial" panose="020B0604020202020204" pitchFamily="34" charset="0"/>
              </a:rPr>
              <a:t>Free. Secure. Anonymous. </a:t>
            </a:r>
          </a:p>
        </p:txBody>
      </p:sp>
      <p:sp>
        <p:nvSpPr>
          <p:cNvPr id="37" name="Rounded Rectangle 36">
            <a:extLst>
              <a:ext uri="{FF2B5EF4-FFF2-40B4-BE49-F238E27FC236}">
                <a16:creationId xmlns:a16="http://schemas.microsoft.com/office/drawing/2014/main" id="{A09C7F7B-31B3-98A3-0312-D7F86049A53F}"/>
              </a:ext>
            </a:extLst>
          </p:cNvPr>
          <p:cNvSpPr/>
          <p:nvPr/>
        </p:nvSpPr>
        <p:spPr>
          <a:xfrm>
            <a:off x="-633873" y="1625961"/>
            <a:ext cx="12531233" cy="3801225"/>
          </a:xfrm>
          <a:prstGeom prst="roundRect">
            <a:avLst/>
          </a:prstGeom>
          <a:solidFill>
            <a:schemeClr val="tx2"/>
          </a:solidFill>
          <a:ln>
            <a:noFill/>
          </a:ln>
          <a:effectLst>
            <a:outerShdw blurRad="454842"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B116D7BB-D37E-5F0C-EBA1-345A1FBEF9E9}"/>
              </a:ext>
            </a:extLst>
          </p:cNvPr>
          <p:cNvSpPr/>
          <p:nvPr/>
        </p:nvSpPr>
        <p:spPr>
          <a:xfrm>
            <a:off x="5776318" y="2169530"/>
            <a:ext cx="1044827" cy="10448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3EE53271-A94C-3A6B-592C-7ABBCEE6FBC6}"/>
              </a:ext>
            </a:extLst>
          </p:cNvPr>
          <p:cNvSpPr/>
          <p:nvPr/>
        </p:nvSpPr>
        <p:spPr>
          <a:xfrm>
            <a:off x="2356462" y="2169530"/>
            <a:ext cx="1044827" cy="10448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72EEE9-87E8-E9FF-6EB5-31CD3ECF4C42}"/>
              </a:ext>
            </a:extLst>
          </p:cNvPr>
          <p:cNvSpPr>
            <a:spLocks noGrp="1"/>
          </p:cNvSpPr>
          <p:nvPr>
            <p:ph type="title"/>
          </p:nvPr>
        </p:nvSpPr>
        <p:spPr/>
        <p:txBody>
          <a:bodyPr/>
          <a:lstStyle/>
          <a:p>
            <a:r>
              <a:rPr lang="en-US" dirty="0"/>
              <a:t>Ways to Make a Report</a:t>
            </a:r>
          </a:p>
        </p:txBody>
      </p:sp>
      <p:pic>
        <p:nvPicPr>
          <p:cNvPr id="8" name="Picture 7" descr="Icon&#10;&#10;Description automatically generated">
            <a:extLst>
              <a:ext uri="{FF2B5EF4-FFF2-40B4-BE49-F238E27FC236}">
                <a16:creationId xmlns:a16="http://schemas.microsoft.com/office/drawing/2014/main" id="{FFD62AF5-13E9-798D-1B2D-0E06F616288E}"/>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2535681" y="2400582"/>
            <a:ext cx="701849" cy="562981"/>
          </a:xfrm>
          <a:prstGeom prst="rect">
            <a:avLst/>
          </a:prstGeom>
        </p:spPr>
      </p:pic>
      <p:pic>
        <p:nvPicPr>
          <p:cNvPr id="12" name="Picture 11" descr="Icon&#10;&#10;Description automatically generated">
            <a:extLst>
              <a:ext uri="{FF2B5EF4-FFF2-40B4-BE49-F238E27FC236}">
                <a16:creationId xmlns:a16="http://schemas.microsoft.com/office/drawing/2014/main" id="{8F21F940-788D-94A7-672D-3072BBEA3DBB}"/>
              </a:ext>
            </a:extLst>
          </p:cNvPr>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6135864" y="2409726"/>
            <a:ext cx="330282" cy="562981"/>
          </a:xfrm>
          <a:prstGeom prst="rect">
            <a:avLst/>
          </a:prstGeom>
        </p:spPr>
      </p:pic>
      <p:sp>
        <p:nvSpPr>
          <p:cNvPr id="14" name="TextBox 13">
            <a:extLst>
              <a:ext uri="{FF2B5EF4-FFF2-40B4-BE49-F238E27FC236}">
                <a16:creationId xmlns:a16="http://schemas.microsoft.com/office/drawing/2014/main" id="{6CAF0E4F-5839-5CD9-6A62-06193A48B2A7}"/>
              </a:ext>
            </a:extLst>
          </p:cNvPr>
          <p:cNvSpPr txBox="1"/>
          <p:nvPr/>
        </p:nvSpPr>
        <p:spPr>
          <a:xfrm>
            <a:off x="1257871" y="3272481"/>
            <a:ext cx="3197997" cy="706860"/>
          </a:xfrm>
          <a:prstGeom prst="rect">
            <a:avLst/>
          </a:prstGeom>
          <a:noFill/>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b="1" dirty="0" err="1">
                <a:solidFill>
                  <a:schemeClr val="bg2"/>
                </a:solidFill>
                <a:effectLst/>
                <a:latin typeface="Montserrat" pitchFamily="2" charset="77"/>
                <a:ea typeface="Calibri" panose="020F0502020204030204" pitchFamily="34" charset="0"/>
                <a:cs typeface="Times New Roman" panose="02020603050405020304" pitchFamily="18" charset="0"/>
              </a:rPr>
              <a:t>SafeandSoundIowa.gov</a:t>
            </a:r>
            <a:r>
              <a:rPr lang="en-US" b="1" dirty="0">
                <a:solidFill>
                  <a:schemeClr val="bg2"/>
                </a:solidFill>
                <a:effectLst/>
                <a:latin typeface="Montserrat" pitchFamily="2" charset="77"/>
                <a:ea typeface="Calibri" panose="020F0502020204030204" pitchFamily="34" charset="0"/>
                <a:cs typeface="Times New Roman" panose="02020603050405020304" pitchFamily="18" charset="0"/>
              </a:rPr>
              <a:t> </a:t>
            </a:r>
            <a:endParaRPr lang="en-US" dirty="0">
              <a:solidFill>
                <a:schemeClr val="bg2"/>
              </a:solidFill>
              <a:effectLst/>
              <a:latin typeface="Montserrat" pitchFamily="2" charset="77"/>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30000"/>
              </a:lnSpc>
              <a:spcBef>
                <a:spcPts val="0"/>
              </a:spcBef>
              <a:spcAft>
                <a:spcPts val="0"/>
              </a:spcAft>
              <a:buClrTx/>
              <a:buSzTx/>
              <a:buFontTx/>
              <a:buNone/>
              <a:tabLst/>
              <a:defRPr/>
            </a:pPr>
            <a:r>
              <a:rPr lang="en-US" sz="1400" i="1" dirty="0">
                <a:solidFill>
                  <a:schemeClr val="bg2"/>
                </a:solidFill>
                <a:effectLst/>
                <a:latin typeface="Montserrat" pitchFamily="2" charset="77"/>
                <a:ea typeface="Calibri" panose="020F0502020204030204" pitchFamily="34" charset="0"/>
                <a:cs typeface="Arial" panose="020B0604020202020204" pitchFamily="34" charset="0"/>
              </a:rPr>
              <a:t>Select “Make a Report”</a:t>
            </a:r>
          </a:p>
        </p:txBody>
      </p:sp>
      <p:sp>
        <p:nvSpPr>
          <p:cNvPr id="17" name="TextBox 16">
            <a:extLst>
              <a:ext uri="{FF2B5EF4-FFF2-40B4-BE49-F238E27FC236}">
                <a16:creationId xmlns:a16="http://schemas.microsoft.com/office/drawing/2014/main" id="{219E53EF-3844-0CA0-C1E9-920869FAA699}"/>
              </a:ext>
            </a:extLst>
          </p:cNvPr>
          <p:cNvSpPr txBox="1"/>
          <p:nvPr/>
        </p:nvSpPr>
        <p:spPr>
          <a:xfrm>
            <a:off x="4705590" y="3272481"/>
            <a:ext cx="3232721" cy="419474"/>
          </a:xfrm>
          <a:prstGeom prst="rect">
            <a:avLst/>
          </a:prstGeom>
          <a:noFill/>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b="1" dirty="0">
                <a:solidFill>
                  <a:schemeClr val="bg2"/>
                </a:solidFill>
                <a:effectLst/>
                <a:latin typeface="Montserrat" pitchFamily="2" charset="77"/>
                <a:ea typeface="Calibri" panose="020F0502020204030204" pitchFamily="34" charset="0"/>
                <a:cs typeface="Times New Roman" panose="02020603050405020304" pitchFamily="18" charset="0"/>
              </a:rPr>
              <a:t>Mobile App</a:t>
            </a:r>
          </a:p>
        </p:txBody>
      </p:sp>
      <p:sp>
        <p:nvSpPr>
          <p:cNvPr id="20" name="TextBox 19">
            <a:extLst>
              <a:ext uri="{FF2B5EF4-FFF2-40B4-BE49-F238E27FC236}">
                <a16:creationId xmlns:a16="http://schemas.microsoft.com/office/drawing/2014/main" id="{E5B9C671-5FBA-A942-8BAF-E12AE8A71054}"/>
              </a:ext>
            </a:extLst>
          </p:cNvPr>
          <p:cNvSpPr txBox="1"/>
          <p:nvPr/>
        </p:nvSpPr>
        <p:spPr>
          <a:xfrm>
            <a:off x="8034883" y="3272481"/>
            <a:ext cx="2710879" cy="779572"/>
          </a:xfrm>
          <a:prstGeom prst="rect">
            <a:avLst/>
          </a:prstGeom>
          <a:noFill/>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b="1" dirty="0">
                <a:solidFill>
                  <a:schemeClr val="bg2"/>
                </a:solidFill>
                <a:effectLst/>
                <a:latin typeface="Montserrat" pitchFamily="2" charset="77"/>
                <a:ea typeface="Calibri" panose="020F0502020204030204" pitchFamily="34" charset="0"/>
                <a:cs typeface="Times New Roman" panose="02020603050405020304" pitchFamily="18" charset="0"/>
              </a:rPr>
              <a:t>Tip Line</a:t>
            </a:r>
          </a:p>
          <a:p>
            <a:pPr marL="0" marR="0" lvl="0" indent="0" algn="ctr" defTabSz="914400" rtl="0" eaLnBrk="1" fontAlgn="auto" latinLnBrk="0" hangingPunct="1">
              <a:lnSpc>
                <a:spcPct val="130000"/>
              </a:lnSpc>
              <a:spcBef>
                <a:spcPts val="0"/>
              </a:spcBef>
              <a:spcAft>
                <a:spcPts val="0"/>
              </a:spcAft>
              <a:buClrTx/>
              <a:buSzTx/>
              <a:buFontTx/>
              <a:buNone/>
              <a:tabLst/>
              <a:defRPr/>
            </a:pPr>
            <a:r>
              <a:rPr lang="en-US" b="1" dirty="0">
                <a:solidFill>
                  <a:schemeClr val="bg2"/>
                </a:solidFill>
                <a:effectLst/>
                <a:latin typeface="Montserrat" pitchFamily="2" charset="77"/>
                <a:ea typeface="Calibri" panose="020F0502020204030204" pitchFamily="34" charset="0"/>
                <a:cs typeface="Times New Roman" panose="02020603050405020304" pitchFamily="18" charset="0"/>
              </a:rPr>
              <a:t>800-224-6018</a:t>
            </a:r>
            <a:endParaRPr lang="en-US" b="1" dirty="0">
              <a:solidFill>
                <a:schemeClr val="bg2"/>
              </a:solidFill>
              <a:latin typeface="Montserrat" pitchFamily="2" charset="77"/>
              <a:cs typeface="Arial" panose="020B0604020202020204" pitchFamily="34" charset="0"/>
            </a:endParaRPr>
          </a:p>
        </p:txBody>
      </p:sp>
      <p:grpSp>
        <p:nvGrpSpPr>
          <p:cNvPr id="32" name="Group 31">
            <a:extLst>
              <a:ext uri="{FF2B5EF4-FFF2-40B4-BE49-F238E27FC236}">
                <a16:creationId xmlns:a16="http://schemas.microsoft.com/office/drawing/2014/main" id="{C128EC67-281D-E82C-8C49-E7E1199B98E3}"/>
              </a:ext>
            </a:extLst>
          </p:cNvPr>
          <p:cNvGrpSpPr/>
          <p:nvPr/>
        </p:nvGrpSpPr>
        <p:grpSpPr>
          <a:xfrm>
            <a:off x="4624310" y="2346960"/>
            <a:ext cx="3375850" cy="2560321"/>
            <a:chOff x="4624310" y="1978020"/>
            <a:chExt cx="3375850" cy="3133627"/>
          </a:xfrm>
        </p:grpSpPr>
        <p:cxnSp>
          <p:nvCxnSpPr>
            <p:cNvPr id="21" name="Straight Connector 20">
              <a:extLst>
                <a:ext uri="{FF2B5EF4-FFF2-40B4-BE49-F238E27FC236}">
                  <a16:creationId xmlns:a16="http://schemas.microsoft.com/office/drawing/2014/main" id="{63022FD0-E258-D6F9-F7A4-55D8A80B9030}"/>
                </a:ext>
              </a:extLst>
            </p:cNvPr>
            <p:cNvCxnSpPr>
              <a:cxnSpLocks/>
            </p:cNvCxnSpPr>
            <p:nvPr/>
          </p:nvCxnSpPr>
          <p:spPr>
            <a:xfrm>
              <a:off x="4624310" y="1978020"/>
              <a:ext cx="0" cy="309000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AD3775-7D77-A939-BF3F-B14E55DCA320}"/>
                </a:ext>
              </a:extLst>
            </p:cNvPr>
            <p:cNvCxnSpPr>
              <a:cxnSpLocks/>
            </p:cNvCxnSpPr>
            <p:nvPr/>
          </p:nvCxnSpPr>
          <p:spPr>
            <a:xfrm>
              <a:off x="8000160" y="2021640"/>
              <a:ext cx="0" cy="309000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6" name="Picture 25" descr="Graphical user interface, text, application&#10;&#10;Description automatically generated">
            <a:extLst>
              <a:ext uri="{FF2B5EF4-FFF2-40B4-BE49-F238E27FC236}">
                <a16:creationId xmlns:a16="http://schemas.microsoft.com/office/drawing/2014/main" id="{FDE347DB-A565-8036-BE2E-803A0B5F2F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24809" y="3765867"/>
            <a:ext cx="1074861" cy="439716"/>
          </a:xfrm>
          <a:prstGeom prst="rect">
            <a:avLst/>
          </a:prstGeom>
        </p:spPr>
      </p:pic>
      <p:pic>
        <p:nvPicPr>
          <p:cNvPr id="28" name="Picture 27" descr="Graphical user interface, text, application&#10;&#10;Description automatically generated">
            <a:extLst>
              <a:ext uri="{FF2B5EF4-FFF2-40B4-BE49-F238E27FC236}">
                <a16:creationId xmlns:a16="http://schemas.microsoft.com/office/drawing/2014/main" id="{5F26EA5C-4B3A-DA47-1B04-85942F3B893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96206" y="3765867"/>
            <a:ext cx="1209219" cy="439716"/>
          </a:xfrm>
          <a:prstGeom prst="rect">
            <a:avLst/>
          </a:prstGeom>
        </p:spPr>
      </p:pic>
      <p:sp>
        <p:nvSpPr>
          <p:cNvPr id="30" name="Footer Placeholder 4">
            <a:extLst>
              <a:ext uri="{FF2B5EF4-FFF2-40B4-BE49-F238E27FC236}">
                <a16:creationId xmlns:a16="http://schemas.microsoft.com/office/drawing/2014/main" id="{3696C603-FD45-5B85-8423-D3C8078842FA}"/>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rgbClr val="404041"/>
                </a:solidFill>
              </a:rPr>
              <a:t>Find additional information at </a:t>
            </a:r>
            <a:r>
              <a:rPr lang="en-US" sz="1100" b="1" i="1" dirty="0">
                <a:solidFill>
                  <a:schemeClr val="tx2"/>
                </a:solidFill>
                <a:hlinkClick r:id="rId7"/>
              </a:rPr>
              <a:t>SafeandSoundIowa.gov</a:t>
            </a:r>
            <a:r>
              <a:rPr lang="en-US" sz="1100" b="1" i="1" dirty="0">
                <a:solidFill>
                  <a:schemeClr val="tx2"/>
                </a:solidFill>
              </a:rPr>
              <a:t>   </a:t>
            </a:r>
            <a:r>
              <a:rPr lang="en-US" sz="1100" i="1" dirty="0">
                <a:solidFill>
                  <a:srgbClr val="404041"/>
                </a:solidFill>
              </a:rPr>
              <a:t>|</a:t>
            </a:r>
            <a:r>
              <a:rPr lang="en-US" sz="1100" b="1" i="1" dirty="0">
                <a:solidFill>
                  <a:srgbClr val="404041"/>
                </a:solidFill>
              </a:rPr>
              <a:t>  </a:t>
            </a:r>
            <a:fld id="{A1166E7F-8F86-0148-AA65-E30E2B2129AA}" type="slidenum">
              <a:rPr lang="en-US" sz="1100" b="1" smtClean="0">
                <a:solidFill>
                  <a:schemeClr val="accent1"/>
                </a:solidFill>
              </a:rPr>
              <a:pPr/>
              <a:t>6</a:t>
            </a:fld>
            <a:endParaRPr lang="en-US" sz="1100" b="1" dirty="0">
              <a:solidFill>
                <a:schemeClr val="accent1"/>
              </a:solidFill>
            </a:endParaRPr>
          </a:p>
          <a:p>
            <a:endParaRPr lang="en-US" sz="1100" dirty="0">
              <a:solidFill>
                <a:srgbClr val="404041"/>
              </a:solidFill>
            </a:endParaRPr>
          </a:p>
        </p:txBody>
      </p:sp>
      <p:sp>
        <p:nvSpPr>
          <p:cNvPr id="33" name="Oval 32">
            <a:extLst>
              <a:ext uri="{FF2B5EF4-FFF2-40B4-BE49-F238E27FC236}">
                <a16:creationId xmlns:a16="http://schemas.microsoft.com/office/drawing/2014/main" id="{37E23576-EE48-1E51-7736-F83EE0A7723D}"/>
              </a:ext>
            </a:extLst>
          </p:cNvPr>
          <p:cNvSpPr/>
          <p:nvPr/>
        </p:nvSpPr>
        <p:spPr>
          <a:xfrm>
            <a:off x="8876134" y="2169530"/>
            <a:ext cx="1044827" cy="10448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Logo, icon&#10;&#10;Description automatically generated">
            <a:extLst>
              <a:ext uri="{FF2B5EF4-FFF2-40B4-BE49-F238E27FC236}">
                <a16:creationId xmlns:a16="http://schemas.microsoft.com/office/drawing/2014/main" id="{53D62C89-5653-8AF0-AE5A-212409E0DF7A}"/>
              </a:ext>
            </a:extLst>
          </p:cNvPr>
          <p:cNvPicPr>
            <a:picLocks noChangeAspect="1"/>
          </p:cNvPicPr>
          <p:nvPr/>
        </p:nvPicPr>
        <p:blipFill>
          <a:blip r:embed="rId8" cstate="screen">
            <a:biLevel thresh="25000"/>
            <a:extLst>
              <a:ext uri="{28A0092B-C50C-407E-A947-70E740481C1C}">
                <a14:useLocalDpi xmlns:a14="http://schemas.microsoft.com/office/drawing/2010/main"/>
              </a:ext>
            </a:extLst>
          </a:blip>
          <a:stretch>
            <a:fillRect/>
          </a:stretch>
        </p:blipFill>
        <p:spPr>
          <a:xfrm>
            <a:off x="9117975" y="2409726"/>
            <a:ext cx="562981" cy="562981"/>
          </a:xfrm>
          <a:prstGeom prst="rect">
            <a:avLst/>
          </a:prstGeom>
        </p:spPr>
      </p:pic>
    </p:spTree>
    <p:extLst>
      <p:ext uri="{BB962C8B-B14F-4D97-AF65-F5344CB8AC3E}">
        <p14:creationId xmlns:p14="http://schemas.microsoft.com/office/powerpoint/2010/main" val="4183441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a:extLst>
              <a:ext uri="{FF2B5EF4-FFF2-40B4-BE49-F238E27FC236}">
                <a16:creationId xmlns:a16="http://schemas.microsoft.com/office/drawing/2014/main" id="{C0136101-ABA2-B12C-A8D7-D898001825D9}"/>
              </a:ext>
            </a:extLst>
          </p:cNvPr>
          <p:cNvSpPr/>
          <p:nvPr/>
        </p:nvSpPr>
        <p:spPr>
          <a:xfrm>
            <a:off x="3780009" y="2435777"/>
            <a:ext cx="1981973" cy="1981955"/>
          </a:xfrm>
          <a:prstGeom prst="roundRect">
            <a:avLst/>
          </a:prstGeom>
          <a:solidFill>
            <a:schemeClr val="bg2"/>
          </a:solidFill>
          <a:ln w="76200">
            <a:solidFill>
              <a:schemeClr val="bg2"/>
            </a:solidFill>
          </a:ln>
          <a:effectLst>
            <a:outerShdw blurRad="279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6868F-1B80-BB0B-9C49-989839DCA0D7}"/>
              </a:ext>
            </a:extLst>
          </p:cNvPr>
          <p:cNvSpPr>
            <a:spLocks noGrp="1"/>
          </p:cNvSpPr>
          <p:nvPr>
            <p:ph type="title"/>
          </p:nvPr>
        </p:nvSpPr>
        <p:spPr/>
        <p:txBody>
          <a:bodyPr/>
          <a:lstStyle/>
          <a:p>
            <a:r>
              <a:rPr lang="en-US" dirty="0"/>
              <a:t>Connecting Concerns, Creating Action</a:t>
            </a:r>
          </a:p>
        </p:txBody>
      </p:sp>
      <p:sp>
        <p:nvSpPr>
          <p:cNvPr id="3" name="Content Placeholder 2">
            <a:extLst>
              <a:ext uri="{FF2B5EF4-FFF2-40B4-BE49-F238E27FC236}">
                <a16:creationId xmlns:a16="http://schemas.microsoft.com/office/drawing/2014/main" id="{F19E8D45-A0D4-C428-6793-AE89F579A609}"/>
              </a:ext>
            </a:extLst>
          </p:cNvPr>
          <p:cNvSpPr>
            <a:spLocks noGrp="1"/>
          </p:cNvSpPr>
          <p:nvPr>
            <p:ph idx="1"/>
          </p:nvPr>
        </p:nvSpPr>
        <p:spPr>
          <a:xfrm>
            <a:off x="999760" y="1661418"/>
            <a:ext cx="10515600" cy="546307"/>
          </a:xfrm>
        </p:spPr>
        <p:txBody>
          <a:bodyPr/>
          <a:lstStyle/>
          <a:p>
            <a:pPr marL="0" indent="0">
              <a:buNone/>
            </a:pPr>
            <a:r>
              <a:rPr lang="en-US" dirty="0"/>
              <a:t>Free anonymous school safety reporting system: </a:t>
            </a:r>
          </a:p>
        </p:txBody>
      </p:sp>
      <p:sp>
        <p:nvSpPr>
          <p:cNvPr id="7" name="Rectangle 6">
            <a:extLst>
              <a:ext uri="{FF2B5EF4-FFF2-40B4-BE49-F238E27FC236}">
                <a16:creationId xmlns:a16="http://schemas.microsoft.com/office/drawing/2014/main" id="{81A1BC6A-CD4E-C530-F1FE-3FD9E5561894}"/>
              </a:ext>
            </a:extLst>
          </p:cNvPr>
          <p:cNvSpPr/>
          <p:nvPr/>
        </p:nvSpPr>
        <p:spPr>
          <a:xfrm>
            <a:off x="999760" y="4613556"/>
            <a:ext cx="2242164" cy="1180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200" b="1" dirty="0">
                <a:solidFill>
                  <a:schemeClr val="tx1"/>
                </a:solidFill>
                <a:latin typeface="Montserrat" pitchFamily="2" charset="77"/>
                <a:cs typeface="Arial" panose="020B0604020202020204" pitchFamily="34" charset="0"/>
              </a:rPr>
              <a:t>Safety concerns of students, teachers, parents and community members</a:t>
            </a:r>
          </a:p>
        </p:txBody>
      </p:sp>
      <p:sp>
        <p:nvSpPr>
          <p:cNvPr id="9" name="Rectangle 8">
            <a:extLst>
              <a:ext uri="{FF2B5EF4-FFF2-40B4-BE49-F238E27FC236}">
                <a16:creationId xmlns:a16="http://schemas.microsoft.com/office/drawing/2014/main" id="{1F75041A-6FC4-C266-9AF7-38A56C614573}"/>
              </a:ext>
            </a:extLst>
          </p:cNvPr>
          <p:cNvSpPr/>
          <p:nvPr/>
        </p:nvSpPr>
        <p:spPr>
          <a:xfrm>
            <a:off x="6438146" y="4613556"/>
            <a:ext cx="2031516" cy="1180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200" b="1" dirty="0">
                <a:solidFill>
                  <a:schemeClr val="tx1"/>
                </a:solidFill>
                <a:latin typeface="Montserrat" pitchFamily="2" charset="77"/>
                <a:cs typeface="Arial" panose="020B0604020202020204" pitchFamily="34" charset="0"/>
              </a:rPr>
              <a:t>Local school contacts, law enforcement </a:t>
            </a:r>
            <a:br>
              <a:rPr lang="en-US" sz="1200" b="1" dirty="0">
                <a:solidFill>
                  <a:schemeClr val="tx1"/>
                </a:solidFill>
                <a:latin typeface="Montserrat" pitchFamily="2" charset="77"/>
                <a:cs typeface="Arial" panose="020B0604020202020204" pitchFamily="34" charset="0"/>
              </a:rPr>
            </a:br>
            <a:r>
              <a:rPr lang="en-US" sz="1200" b="1" dirty="0">
                <a:solidFill>
                  <a:schemeClr val="tx1"/>
                </a:solidFill>
                <a:latin typeface="Montserrat" pitchFamily="2" charset="77"/>
                <a:cs typeface="Arial" panose="020B0604020202020204" pitchFamily="34" charset="0"/>
              </a:rPr>
              <a:t>and/or other </a:t>
            </a:r>
            <a:br>
              <a:rPr lang="en-US" sz="1200" b="1" dirty="0">
                <a:solidFill>
                  <a:schemeClr val="tx1"/>
                </a:solidFill>
                <a:latin typeface="Montserrat" pitchFamily="2" charset="77"/>
                <a:cs typeface="Arial" panose="020B0604020202020204" pitchFamily="34" charset="0"/>
              </a:rPr>
            </a:br>
            <a:r>
              <a:rPr lang="en-US" sz="1200" b="1" dirty="0">
                <a:solidFill>
                  <a:schemeClr val="tx1"/>
                </a:solidFill>
                <a:latin typeface="Montserrat" pitchFamily="2" charset="77"/>
                <a:cs typeface="Arial" panose="020B0604020202020204" pitchFamily="34" charset="0"/>
              </a:rPr>
              <a:t>community partners </a:t>
            </a:r>
          </a:p>
          <a:p>
            <a:pPr algn="ctr"/>
            <a:endParaRPr lang="en-US" sz="1200" b="1" dirty="0">
              <a:solidFill>
                <a:schemeClr val="tx1"/>
              </a:solidFill>
              <a:latin typeface="Montserrat" pitchFamily="2" charset="77"/>
              <a:cs typeface="Arial" panose="020B0604020202020204" pitchFamily="34" charset="0"/>
            </a:endParaRPr>
          </a:p>
        </p:txBody>
      </p:sp>
      <p:sp>
        <p:nvSpPr>
          <p:cNvPr id="10" name="Rectangle 9">
            <a:extLst>
              <a:ext uri="{FF2B5EF4-FFF2-40B4-BE49-F238E27FC236}">
                <a16:creationId xmlns:a16="http://schemas.microsoft.com/office/drawing/2014/main" id="{13C97406-7EEC-B822-3115-F69EE59849F8}"/>
              </a:ext>
            </a:extLst>
          </p:cNvPr>
          <p:cNvSpPr/>
          <p:nvPr/>
        </p:nvSpPr>
        <p:spPr>
          <a:xfrm>
            <a:off x="9114972" y="4613556"/>
            <a:ext cx="2031516" cy="1180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200" b="1" dirty="0">
                <a:solidFill>
                  <a:schemeClr val="tx1"/>
                </a:solidFill>
                <a:latin typeface="Montserrat" pitchFamily="2" charset="77"/>
                <a:cs typeface="Arial" panose="020B0604020202020204" pitchFamily="34" charset="0"/>
              </a:rPr>
              <a:t>Outreach and support </a:t>
            </a:r>
            <a:br>
              <a:rPr lang="en-US" sz="1200" b="1" dirty="0">
                <a:solidFill>
                  <a:schemeClr val="tx1"/>
                </a:solidFill>
                <a:latin typeface="Montserrat" pitchFamily="2" charset="77"/>
                <a:cs typeface="Arial" panose="020B0604020202020204" pitchFamily="34" charset="0"/>
              </a:rPr>
            </a:br>
            <a:r>
              <a:rPr lang="en-US" sz="1200" b="1" dirty="0">
                <a:solidFill>
                  <a:schemeClr val="tx1"/>
                </a:solidFill>
                <a:latin typeface="Montserrat" pitchFamily="2" charset="77"/>
                <a:cs typeface="Arial" panose="020B0604020202020204" pitchFamily="34" charset="0"/>
              </a:rPr>
              <a:t>to student in crisis </a:t>
            </a:r>
          </a:p>
        </p:txBody>
      </p:sp>
      <p:sp>
        <p:nvSpPr>
          <p:cNvPr id="11" name="Rectangle 10">
            <a:extLst>
              <a:ext uri="{FF2B5EF4-FFF2-40B4-BE49-F238E27FC236}">
                <a16:creationId xmlns:a16="http://schemas.microsoft.com/office/drawing/2014/main" id="{5EB6F27E-7DE1-9232-D089-CE216F701C9F}"/>
              </a:ext>
            </a:extLst>
          </p:cNvPr>
          <p:cNvSpPr/>
          <p:nvPr/>
        </p:nvSpPr>
        <p:spPr>
          <a:xfrm>
            <a:off x="3788560" y="4613556"/>
            <a:ext cx="1981974" cy="1180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200" b="1" dirty="0" err="1">
                <a:solidFill>
                  <a:schemeClr val="tx1"/>
                </a:solidFill>
                <a:latin typeface="Montserrat" pitchFamily="2" charset="77"/>
                <a:cs typeface="Arial" panose="020B0604020202020204" pitchFamily="34" charset="0"/>
              </a:rPr>
              <a:t>Safe+Sound</a:t>
            </a:r>
            <a:r>
              <a:rPr lang="en-US" sz="1200" b="1" dirty="0">
                <a:solidFill>
                  <a:schemeClr val="tx1"/>
                </a:solidFill>
                <a:latin typeface="Montserrat" pitchFamily="2" charset="77"/>
                <a:cs typeface="Arial" panose="020B0604020202020204" pitchFamily="34" charset="0"/>
              </a:rPr>
              <a:t> Iowa</a:t>
            </a:r>
          </a:p>
        </p:txBody>
      </p:sp>
      <p:pic>
        <p:nvPicPr>
          <p:cNvPr id="16" name="Picture 15" descr="Icon&#10;&#10;Description automatically generated">
            <a:extLst>
              <a:ext uri="{FF2B5EF4-FFF2-40B4-BE49-F238E27FC236}">
                <a16:creationId xmlns:a16="http://schemas.microsoft.com/office/drawing/2014/main" id="{9E7E281F-412C-3760-A563-AB3A5D768B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1924" y="3298684"/>
            <a:ext cx="379100" cy="260631"/>
          </a:xfrm>
          <a:prstGeom prst="rect">
            <a:avLst/>
          </a:prstGeom>
        </p:spPr>
      </p:pic>
      <p:pic>
        <p:nvPicPr>
          <p:cNvPr id="17" name="Picture 16" descr="Icon&#10;&#10;Description automatically generated">
            <a:extLst>
              <a:ext uri="{FF2B5EF4-FFF2-40B4-BE49-F238E27FC236}">
                <a16:creationId xmlns:a16="http://schemas.microsoft.com/office/drawing/2014/main" id="{861A0C1C-1863-D8E6-FA72-09BA14E12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1116" y="3298684"/>
            <a:ext cx="379100" cy="260631"/>
          </a:xfrm>
          <a:prstGeom prst="rect">
            <a:avLst/>
          </a:prstGeom>
        </p:spPr>
      </p:pic>
      <p:pic>
        <p:nvPicPr>
          <p:cNvPr id="18" name="Picture 17" descr="Icon&#10;&#10;Description automatically generated">
            <a:extLst>
              <a:ext uri="{FF2B5EF4-FFF2-40B4-BE49-F238E27FC236}">
                <a16:creationId xmlns:a16="http://schemas.microsoft.com/office/drawing/2014/main" id="{5A980ED3-977C-9FE3-9CE9-F39E02E092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09452" y="3298684"/>
            <a:ext cx="379100" cy="260631"/>
          </a:xfrm>
          <a:prstGeom prst="rect">
            <a:avLst/>
          </a:prstGeom>
        </p:spPr>
      </p:pic>
      <p:sp>
        <p:nvSpPr>
          <p:cNvPr id="19" name="Footer Placeholder 4">
            <a:extLst>
              <a:ext uri="{FF2B5EF4-FFF2-40B4-BE49-F238E27FC236}">
                <a16:creationId xmlns:a16="http://schemas.microsoft.com/office/drawing/2014/main" id="{3F795234-F1C0-57AD-BC4F-64A5F1A45117}"/>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rgbClr val="404041"/>
                </a:solidFill>
              </a:rPr>
              <a:t>Find additional information at </a:t>
            </a:r>
            <a:r>
              <a:rPr lang="en-US" sz="1100" b="1" i="1" dirty="0">
                <a:solidFill>
                  <a:schemeClr val="tx2"/>
                </a:solidFill>
                <a:hlinkClick r:id="rId4"/>
              </a:rPr>
              <a:t>SafeandSoundIowa.gov</a:t>
            </a:r>
            <a:r>
              <a:rPr lang="en-US" sz="1100" b="1" i="1" dirty="0">
                <a:solidFill>
                  <a:schemeClr val="tx2"/>
                </a:solidFill>
              </a:rPr>
              <a:t>   </a:t>
            </a:r>
            <a:r>
              <a:rPr lang="en-US" sz="1100" i="1" dirty="0">
                <a:solidFill>
                  <a:srgbClr val="404041"/>
                </a:solidFill>
              </a:rPr>
              <a:t>|</a:t>
            </a:r>
            <a:r>
              <a:rPr lang="en-US" sz="1100" b="1" i="1" dirty="0">
                <a:solidFill>
                  <a:srgbClr val="404041"/>
                </a:solidFill>
              </a:rPr>
              <a:t>  </a:t>
            </a:r>
            <a:fld id="{A1166E7F-8F86-0148-AA65-E30E2B2129AA}" type="slidenum">
              <a:rPr lang="en-US" sz="1100" b="1" smtClean="0">
                <a:solidFill>
                  <a:schemeClr val="accent1"/>
                </a:solidFill>
              </a:rPr>
              <a:pPr/>
              <a:t>7</a:t>
            </a:fld>
            <a:endParaRPr lang="en-US" sz="1100" b="1" dirty="0">
              <a:solidFill>
                <a:schemeClr val="accent1"/>
              </a:solidFill>
            </a:endParaRPr>
          </a:p>
          <a:p>
            <a:endParaRPr lang="en-US" sz="1100" dirty="0">
              <a:solidFill>
                <a:srgbClr val="404041"/>
              </a:solidFill>
            </a:endParaRPr>
          </a:p>
        </p:txBody>
      </p:sp>
      <p:pic>
        <p:nvPicPr>
          <p:cNvPr id="33" name="Picture 32">
            <a:extLst>
              <a:ext uri="{FF2B5EF4-FFF2-40B4-BE49-F238E27FC236}">
                <a16:creationId xmlns:a16="http://schemas.microsoft.com/office/drawing/2014/main" id="{5BAFB585-A383-3384-88A9-E6048D43118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22730" y="2435777"/>
            <a:ext cx="1872116" cy="1891100"/>
          </a:xfrm>
          <a:prstGeom prst="roundRect">
            <a:avLst/>
          </a:prstGeom>
          <a:ln w="76200">
            <a:solidFill>
              <a:schemeClr val="tx2"/>
            </a:solidFill>
          </a:ln>
          <a:effectLst>
            <a:outerShdw blurRad="279400" dist="38100" dir="5400000" algn="t" rotWithShape="0">
              <a:prstClr val="black">
                <a:alpha val="40000"/>
              </a:prstClr>
            </a:outerShdw>
          </a:effectLst>
        </p:spPr>
      </p:pic>
      <p:pic>
        <p:nvPicPr>
          <p:cNvPr id="21" name="Picture 20" descr="A picture containing text, indoor&#10;&#10;Description automatically generated">
            <a:extLst>
              <a:ext uri="{FF2B5EF4-FFF2-40B4-BE49-F238E27FC236}">
                <a16:creationId xmlns:a16="http://schemas.microsoft.com/office/drawing/2014/main" id="{1BFF9BB7-E16F-0F1D-611A-ABC40876FEB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66076" y="2800470"/>
            <a:ext cx="1855556" cy="1303544"/>
          </a:xfrm>
          <a:prstGeom prst="rect">
            <a:avLst/>
          </a:prstGeom>
        </p:spPr>
      </p:pic>
      <p:pic>
        <p:nvPicPr>
          <p:cNvPr id="39" name="Picture 38">
            <a:extLst>
              <a:ext uri="{FF2B5EF4-FFF2-40B4-BE49-F238E27FC236}">
                <a16:creationId xmlns:a16="http://schemas.microsoft.com/office/drawing/2014/main" id="{A8F7C0D8-5B34-5794-E8A7-357C2D8EE94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166883" y="2435777"/>
            <a:ext cx="1872116" cy="1891100"/>
          </a:xfrm>
          <a:prstGeom prst="roundRect">
            <a:avLst/>
          </a:prstGeom>
          <a:ln w="76200">
            <a:solidFill>
              <a:schemeClr val="accent1"/>
            </a:solidFill>
          </a:ln>
          <a:effectLst>
            <a:outerShdw blurRad="279400" dist="38100" dir="5400000" algn="t" rotWithShape="0">
              <a:prstClr val="black">
                <a:alpha val="40000"/>
              </a:prstClr>
            </a:outerShdw>
          </a:effectLst>
        </p:spPr>
      </p:pic>
      <p:pic>
        <p:nvPicPr>
          <p:cNvPr id="41" name="Picture 40" descr="A picture containing person, indoor&#10;&#10;Description automatically generated">
            <a:extLst>
              <a:ext uri="{FF2B5EF4-FFF2-40B4-BE49-F238E27FC236}">
                <a16:creationId xmlns:a16="http://schemas.microsoft.com/office/drawing/2014/main" id="{241A39D0-051A-2164-4634-41593827B9D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81982" y="2435777"/>
            <a:ext cx="1872116" cy="1891100"/>
          </a:xfrm>
          <a:prstGeom prst="roundRect">
            <a:avLst/>
          </a:prstGeom>
          <a:ln w="76200">
            <a:solidFill>
              <a:schemeClr val="accent1"/>
            </a:solidFill>
          </a:ln>
          <a:effectLst>
            <a:outerShdw blurRad="279400" dist="38100" dir="5400000" algn="t" rotWithShape="0">
              <a:prstClr val="black">
                <a:alpha val="40000"/>
              </a:prstClr>
            </a:outerShdw>
          </a:effectLst>
        </p:spPr>
      </p:pic>
    </p:spTree>
    <p:extLst>
      <p:ext uri="{BB962C8B-B14F-4D97-AF65-F5344CB8AC3E}">
        <p14:creationId xmlns:p14="http://schemas.microsoft.com/office/powerpoint/2010/main" val="1821546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16388C50-0939-BB17-33A6-8DDCCC45C5BA}"/>
              </a:ext>
            </a:extLst>
          </p:cNvPr>
          <p:cNvSpPr/>
          <p:nvPr/>
        </p:nvSpPr>
        <p:spPr>
          <a:xfrm>
            <a:off x="-633873" y="1615801"/>
            <a:ext cx="12531233" cy="3801225"/>
          </a:xfrm>
          <a:prstGeom prst="roundRect">
            <a:avLst/>
          </a:prstGeom>
          <a:solidFill>
            <a:schemeClr val="bg2"/>
          </a:solidFill>
          <a:ln>
            <a:noFill/>
          </a:ln>
          <a:effectLst>
            <a:outerShdw blurRad="454842"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F987F8-C159-30D4-DB43-8AB9A937EC9F}"/>
              </a:ext>
            </a:extLst>
          </p:cNvPr>
          <p:cNvSpPr>
            <a:spLocks noGrp="1"/>
          </p:cNvSpPr>
          <p:nvPr>
            <p:ph type="title"/>
          </p:nvPr>
        </p:nvSpPr>
        <p:spPr/>
        <p:txBody>
          <a:bodyPr/>
          <a:lstStyle/>
          <a:p>
            <a:r>
              <a:rPr lang="en-US" dirty="0" err="1"/>
              <a:t>Safe+Sound</a:t>
            </a:r>
            <a:r>
              <a:rPr lang="en-US" dirty="0"/>
              <a:t> Iowa:  </a:t>
            </a:r>
          </a:p>
        </p:txBody>
      </p:sp>
      <p:sp>
        <p:nvSpPr>
          <p:cNvPr id="8" name="TextBox 7">
            <a:extLst>
              <a:ext uri="{FF2B5EF4-FFF2-40B4-BE49-F238E27FC236}">
                <a16:creationId xmlns:a16="http://schemas.microsoft.com/office/drawing/2014/main" id="{83A2EBE7-8D5D-08AE-6736-CB389AF6BDC3}"/>
              </a:ext>
            </a:extLst>
          </p:cNvPr>
          <p:cNvSpPr txBox="1"/>
          <p:nvPr/>
        </p:nvSpPr>
        <p:spPr>
          <a:xfrm>
            <a:off x="769431" y="2402897"/>
            <a:ext cx="3456879" cy="2252924"/>
          </a:xfrm>
          <a:prstGeom prst="rect">
            <a:avLst/>
          </a:prstGeom>
          <a:noFill/>
        </p:spPr>
        <p:txBody>
          <a:bodyPr wrap="square" rtlCol="0">
            <a:spAutoFit/>
          </a:bodyPr>
          <a:lstStyle/>
          <a:p>
            <a:r>
              <a:rPr lang="en-US" sz="1800" b="1" dirty="0">
                <a:solidFill>
                  <a:schemeClr val="accent1"/>
                </a:solidFill>
                <a:latin typeface="Montserrat" pitchFamily="2" charset="77"/>
                <a:cs typeface="Arial" panose="020B0604020202020204" pitchFamily="34" charset="0"/>
              </a:rPr>
              <a:t>Offers Early Intervention</a:t>
            </a:r>
          </a:p>
          <a:p>
            <a:endParaRPr lang="en-US" sz="1800" b="1" dirty="0">
              <a:solidFill>
                <a:schemeClr val="accent1"/>
              </a:solidFill>
              <a:latin typeface="Montserrat" pitchFamily="2" charset="77"/>
              <a:cs typeface="Arial" panose="020B0604020202020204" pitchFamily="34" charset="0"/>
            </a:endParaRPr>
          </a:p>
          <a:p>
            <a:pPr>
              <a:lnSpc>
                <a:spcPct val="120000"/>
              </a:lnSpc>
            </a:pPr>
            <a:r>
              <a:rPr lang="en-US" sz="1800" dirty="0">
                <a:latin typeface="Montserrat" pitchFamily="2" charset="77"/>
                <a:cs typeface="Arial" panose="020B0604020202020204" pitchFamily="34" charset="0"/>
              </a:rPr>
              <a:t>Identify and help a student who is struggling before they cause harm to</a:t>
            </a:r>
          </a:p>
          <a:p>
            <a:pPr>
              <a:lnSpc>
                <a:spcPct val="120000"/>
              </a:lnSpc>
            </a:pPr>
            <a:r>
              <a:rPr lang="en-US" sz="1800" dirty="0">
                <a:latin typeface="Montserrat" pitchFamily="2" charset="77"/>
                <a:cs typeface="Arial" panose="020B0604020202020204" pitchFamily="34" charset="0"/>
              </a:rPr>
              <a:t>themselves or others</a:t>
            </a:r>
          </a:p>
          <a:p>
            <a:endParaRPr lang="en-US" sz="1800" b="1" dirty="0">
              <a:solidFill>
                <a:schemeClr val="accent1"/>
              </a:solidFill>
              <a:latin typeface="Montserrat" pitchFamily="2" charset="77"/>
              <a:cs typeface="Arial" panose="020B0604020202020204" pitchFamily="34" charset="0"/>
            </a:endParaRPr>
          </a:p>
        </p:txBody>
      </p:sp>
      <p:sp>
        <p:nvSpPr>
          <p:cNvPr id="10" name="TextBox 9">
            <a:extLst>
              <a:ext uri="{FF2B5EF4-FFF2-40B4-BE49-F238E27FC236}">
                <a16:creationId xmlns:a16="http://schemas.microsoft.com/office/drawing/2014/main" id="{BA5253A7-3C3F-076A-9077-FE8B8F078E5B}"/>
              </a:ext>
            </a:extLst>
          </p:cNvPr>
          <p:cNvSpPr txBox="1"/>
          <p:nvPr/>
        </p:nvSpPr>
        <p:spPr>
          <a:xfrm>
            <a:off x="4516243" y="2402897"/>
            <a:ext cx="3456879" cy="2282228"/>
          </a:xfrm>
          <a:prstGeom prst="rect">
            <a:avLst/>
          </a:prstGeom>
          <a:noFill/>
        </p:spPr>
        <p:txBody>
          <a:bodyPr wrap="square" rtlCol="0">
            <a:spAutoFit/>
          </a:bodyPr>
          <a:lstStyle/>
          <a:p>
            <a:r>
              <a:rPr lang="en-US" sz="1800" b="1" dirty="0">
                <a:solidFill>
                  <a:schemeClr val="accent1"/>
                </a:solidFill>
                <a:latin typeface="Montserrat" pitchFamily="2" charset="77"/>
                <a:cs typeface="Arial" panose="020B0604020202020204" pitchFamily="34" charset="0"/>
              </a:rPr>
              <a:t>Empowers Students</a:t>
            </a:r>
          </a:p>
          <a:p>
            <a:endParaRPr lang="en-US" sz="1800" b="1" dirty="0">
              <a:solidFill>
                <a:schemeClr val="accent1"/>
              </a:solidFill>
              <a:latin typeface="Montserrat" pitchFamily="2" charset="77"/>
              <a:cs typeface="Arial" panose="020B0604020202020204" pitchFamily="34" charset="0"/>
            </a:endParaRPr>
          </a:p>
          <a:p>
            <a:pPr>
              <a:lnSpc>
                <a:spcPct val="120000"/>
              </a:lnSpc>
            </a:pPr>
            <a:r>
              <a:rPr lang="en-US" sz="1800" dirty="0">
                <a:latin typeface="Montserrat" pitchFamily="2" charset="77"/>
                <a:cs typeface="Arial" panose="020B0604020202020204" pitchFamily="34" charset="0"/>
              </a:rPr>
              <a:t>Advocate for your school and community by speaking out for others </a:t>
            </a:r>
            <a:br>
              <a:rPr lang="en-US" sz="1800" dirty="0">
                <a:latin typeface="Montserrat" pitchFamily="2" charset="77"/>
                <a:cs typeface="Arial" panose="020B0604020202020204" pitchFamily="34" charset="0"/>
              </a:rPr>
            </a:br>
            <a:r>
              <a:rPr lang="en-US" sz="1800" dirty="0">
                <a:latin typeface="Montserrat" pitchFamily="2" charset="77"/>
                <a:cs typeface="Arial" panose="020B0604020202020204" pitchFamily="34" charset="0"/>
              </a:rPr>
              <a:t>to play a role in keeping everyone safe</a:t>
            </a:r>
          </a:p>
        </p:txBody>
      </p:sp>
      <p:sp>
        <p:nvSpPr>
          <p:cNvPr id="11" name="TextBox 10">
            <a:extLst>
              <a:ext uri="{FF2B5EF4-FFF2-40B4-BE49-F238E27FC236}">
                <a16:creationId xmlns:a16="http://schemas.microsoft.com/office/drawing/2014/main" id="{CA9E239B-F672-4BB8-DAB1-E9F0BC5D0CFD}"/>
              </a:ext>
            </a:extLst>
          </p:cNvPr>
          <p:cNvSpPr txBox="1"/>
          <p:nvPr/>
        </p:nvSpPr>
        <p:spPr>
          <a:xfrm>
            <a:off x="8218446" y="2402897"/>
            <a:ext cx="3211552" cy="1949893"/>
          </a:xfrm>
          <a:prstGeom prst="rect">
            <a:avLst/>
          </a:prstGeom>
          <a:noFill/>
        </p:spPr>
        <p:txBody>
          <a:bodyPr wrap="square" rtlCol="0">
            <a:spAutoFit/>
          </a:bodyPr>
          <a:lstStyle/>
          <a:p>
            <a:r>
              <a:rPr lang="en-US" sz="1800" b="1" dirty="0">
                <a:solidFill>
                  <a:schemeClr val="accent1"/>
                </a:solidFill>
                <a:latin typeface="Montserrat" pitchFamily="2" charset="77"/>
                <a:cs typeface="Arial" panose="020B0604020202020204" pitchFamily="34" charset="0"/>
              </a:rPr>
              <a:t>Strengthens Community</a:t>
            </a:r>
          </a:p>
          <a:p>
            <a:endParaRPr lang="en-US" sz="1800" b="1" dirty="0">
              <a:solidFill>
                <a:schemeClr val="accent1"/>
              </a:solidFill>
              <a:latin typeface="Montserrat" pitchFamily="2" charset="77"/>
              <a:cs typeface="Arial" panose="020B0604020202020204" pitchFamily="34" charset="0"/>
            </a:endParaRPr>
          </a:p>
          <a:p>
            <a:pPr>
              <a:lnSpc>
                <a:spcPct val="120000"/>
              </a:lnSpc>
            </a:pPr>
            <a:r>
              <a:rPr lang="en-US" sz="1800" dirty="0">
                <a:latin typeface="Montserrat" pitchFamily="2" charset="77"/>
                <a:cs typeface="Arial" panose="020B0604020202020204" pitchFamily="34" charset="0"/>
              </a:rPr>
              <a:t>Support communities in working together to prevent and protect against acts of violence </a:t>
            </a:r>
          </a:p>
        </p:txBody>
      </p:sp>
      <p:cxnSp>
        <p:nvCxnSpPr>
          <p:cNvPr id="13" name="Straight Connector 12">
            <a:extLst>
              <a:ext uri="{FF2B5EF4-FFF2-40B4-BE49-F238E27FC236}">
                <a16:creationId xmlns:a16="http://schemas.microsoft.com/office/drawing/2014/main" id="{822D1012-748F-E890-386C-7F1BEBC65D18}"/>
              </a:ext>
            </a:extLst>
          </p:cNvPr>
          <p:cNvCxnSpPr/>
          <p:nvPr/>
        </p:nvCxnSpPr>
        <p:spPr>
          <a:xfrm>
            <a:off x="4304369" y="2051822"/>
            <a:ext cx="0" cy="29550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B0EF3AE-46CE-7721-B639-DF480CC07BCC}"/>
              </a:ext>
            </a:extLst>
          </p:cNvPr>
          <p:cNvCxnSpPr/>
          <p:nvPr/>
        </p:nvCxnSpPr>
        <p:spPr>
          <a:xfrm>
            <a:off x="8073481" y="2051822"/>
            <a:ext cx="0" cy="29550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ooter Placeholder 4">
            <a:extLst>
              <a:ext uri="{FF2B5EF4-FFF2-40B4-BE49-F238E27FC236}">
                <a16:creationId xmlns:a16="http://schemas.microsoft.com/office/drawing/2014/main" id="{0D3D0A47-A207-46E7-20ED-F565EB7473B1}"/>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rgbClr val="404041"/>
                </a:solidFill>
              </a:rPr>
              <a:t>Find additional information at </a:t>
            </a:r>
            <a:r>
              <a:rPr lang="en-US" sz="1100" b="1" i="1" dirty="0">
                <a:solidFill>
                  <a:schemeClr val="tx2"/>
                </a:solidFill>
                <a:hlinkClick r:id="rId3"/>
              </a:rPr>
              <a:t>SafeandSoundIowa.gov</a:t>
            </a:r>
            <a:r>
              <a:rPr lang="en-US" sz="1100" b="1" i="1" dirty="0">
                <a:solidFill>
                  <a:schemeClr val="tx2"/>
                </a:solidFill>
              </a:rPr>
              <a:t>   </a:t>
            </a:r>
            <a:r>
              <a:rPr lang="en-US" sz="1100" i="1" dirty="0">
                <a:solidFill>
                  <a:srgbClr val="404041"/>
                </a:solidFill>
              </a:rPr>
              <a:t>|</a:t>
            </a:r>
            <a:r>
              <a:rPr lang="en-US" sz="1100" b="1" i="1" dirty="0">
                <a:solidFill>
                  <a:srgbClr val="404041"/>
                </a:solidFill>
              </a:rPr>
              <a:t>  </a:t>
            </a:r>
            <a:fld id="{A1166E7F-8F86-0148-AA65-E30E2B2129AA}" type="slidenum">
              <a:rPr lang="en-US" sz="1100" b="1" smtClean="0">
                <a:solidFill>
                  <a:schemeClr val="accent1"/>
                </a:solidFill>
              </a:rPr>
              <a:pPr/>
              <a:t>8</a:t>
            </a:fld>
            <a:endParaRPr lang="en-US" sz="1100" b="1" dirty="0">
              <a:solidFill>
                <a:schemeClr val="accent1"/>
              </a:solidFill>
            </a:endParaRPr>
          </a:p>
          <a:p>
            <a:endParaRPr lang="en-US" sz="1100" dirty="0">
              <a:solidFill>
                <a:srgbClr val="404041"/>
              </a:solidFill>
            </a:endParaRPr>
          </a:p>
        </p:txBody>
      </p:sp>
    </p:spTree>
    <p:extLst>
      <p:ext uri="{BB962C8B-B14F-4D97-AF65-F5344CB8AC3E}">
        <p14:creationId xmlns:p14="http://schemas.microsoft.com/office/powerpoint/2010/main" val="3543426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B7EAE5-D2D4-5697-C740-F7621B9E0965}"/>
              </a:ext>
            </a:extLst>
          </p:cNvPr>
          <p:cNvSpPr>
            <a:spLocks noGrp="1"/>
          </p:cNvSpPr>
          <p:nvPr>
            <p:ph idx="1"/>
          </p:nvPr>
        </p:nvSpPr>
        <p:spPr>
          <a:xfrm>
            <a:off x="438148" y="1559805"/>
            <a:ext cx="3466076" cy="4912599"/>
          </a:xfrm>
        </p:spPr>
        <p:txBody>
          <a:bodyPr>
            <a:normAutofit/>
          </a:bodyPr>
          <a:lstStyle/>
          <a:p>
            <a:pPr marL="0" indent="0">
              <a:buNone/>
            </a:pPr>
            <a:r>
              <a:rPr lang="en-US" sz="1400" dirty="0"/>
              <a:t>Iowa joins a growing list of states that are making school safety programs a priority, including: Arizona, Arkansas, Colorado, Florida, Illinois, Indiana, Louisiana, Maryland, Michigan, Missouri, Nebraska, Nevada, North Carolina, Ohio, Oklahoma, Oregon, Pennsylvania, South Dakota, Utah, West Virginia, Wisconsin and Wyoming.</a:t>
            </a:r>
          </a:p>
        </p:txBody>
      </p:sp>
      <p:sp>
        <p:nvSpPr>
          <p:cNvPr id="7" name="Footer Placeholder 4">
            <a:extLst>
              <a:ext uri="{FF2B5EF4-FFF2-40B4-BE49-F238E27FC236}">
                <a16:creationId xmlns:a16="http://schemas.microsoft.com/office/drawing/2014/main" id="{EECFC15F-E760-BCDD-15BE-ABCE620E02D2}"/>
              </a:ext>
            </a:extLst>
          </p:cNvPr>
          <p:cNvSpPr txBox="1">
            <a:spLocks/>
          </p:cNvSpPr>
          <p:nvPr/>
        </p:nvSpPr>
        <p:spPr>
          <a:xfrm>
            <a:off x="3025302" y="6424781"/>
            <a:ext cx="8970523" cy="365125"/>
          </a:xfrm>
          <a:prstGeom prst="rect">
            <a:avLst/>
          </a:prstGeom>
        </p:spPr>
        <p:txBody>
          <a:bodyPr/>
          <a:lstStyle>
            <a:defPPr>
              <a:defRPr lang="en-US"/>
            </a:defPPr>
            <a:lvl1pPr marL="0" algn="r" defTabSz="914400" rtl="0" eaLnBrk="1" latinLnBrk="0" hangingPunct="1">
              <a:defRPr sz="1200" kern="1200">
                <a:solidFill>
                  <a:schemeClr val="tx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rgbClr val="404041"/>
                </a:solidFill>
              </a:rPr>
              <a:t>Find additional information at </a:t>
            </a:r>
            <a:r>
              <a:rPr lang="en-US" sz="1100" b="1" i="1" dirty="0">
                <a:solidFill>
                  <a:schemeClr val="tx2"/>
                </a:solidFill>
                <a:hlinkClick r:id="rId3"/>
              </a:rPr>
              <a:t>SafeandSoundIowa.gov</a:t>
            </a:r>
            <a:r>
              <a:rPr lang="en-US" sz="1100" b="1" i="1" dirty="0">
                <a:solidFill>
                  <a:schemeClr val="tx2"/>
                </a:solidFill>
              </a:rPr>
              <a:t>   </a:t>
            </a:r>
            <a:r>
              <a:rPr lang="en-US" sz="1100" i="1" dirty="0">
                <a:solidFill>
                  <a:srgbClr val="404041"/>
                </a:solidFill>
              </a:rPr>
              <a:t>|</a:t>
            </a:r>
            <a:r>
              <a:rPr lang="en-US" sz="1100" b="1" i="1" dirty="0">
                <a:solidFill>
                  <a:srgbClr val="404041"/>
                </a:solidFill>
              </a:rPr>
              <a:t>  </a:t>
            </a:r>
            <a:fld id="{A1166E7F-8F86-0148-AA65-E30E2B2129AA}" type="slidenum">
              <a:rPr lang="en-US" sz="1100" b="1" smtClean="0">
                <a:solidFill>
                  <a:schemeClr val="accent1"/>
                </a:solidFill>
              </a:rPr>
              <a:pPr/>
              <a:t>9</a:t>
            </a:fld>
            <a:endParaRPr lang="en-US" sz="1100" b="1" dirty="0">
              <a:solidFill>
                <a:schemeClr val="accent1"/>
              </a:solidFill>
            </a:endParaRPr>
          </a:p>
          <a:p>
            <a:endParaRPr lang="en-US" sz="1100" dirty="0">
              <a:solidFill>
                <a:srgbClr val="404041"/>
              </a:solidFill>
            </a:endParaRPr>
          </a:p>
        </p:txBody>
      </p:sp>
      <p:pic>
        <p:nvPicPr>
          <p:cNvPr id="9" name="Picture 8">
            <a:extLst>
              <a:ext uri="{FF2B5EF4-FFF2-40B4-BE49-F238E27FC236}">
                <a16:creationId xmlns:a16="http://schemas.microsoft.com/office/drawing/2014/main" id="{D8988903-AD62-EA73-D976-520F3A21E94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111150" y="1466593"/>
            <a:ext cx="7511973" cy="5090080"/>
          </a:xfrm>
          <a:prstGeom prst="rect">
            <a:avLst/>
          </a:prstGeom>
        </p:spPr>
      </p:pic>
      <p:sp>
        <p:nvSpPr>
          <p:cNvPr id="5" name="Title 4">
            <a:extLst>
              <a:ext uri="{FF2B5EF4-FFF2-40B4-BE49-F238E27FC236}">
                <a16:creationId xmlns:a16="http://schemas.microsoft.com/office/drawing/2014/main" id="{14C3F70B-D1CF-7AC9-DED3-7E1E169B51A0}"/>
              </a:ext>
            </a:extLst>
          </p:cNvPr>
          <p:cNvSpPr>
            <a:spLocks noGrp="1"/>
          </p:cNvSpPr>
          <p:nvPr>
            <p:ph type="title"/>
          </p:nvPr>
        </p:nvSpPr>
        <p:spPr>
          <a:xfrm>
            <a:off x="381000" y="365125"/>
            <a:ext cx="11449050" cy="1325563"/>
          </a:xfrm>
        </p:spPr>
        <p:txBody>
          <a:bodyPr/>
          <a:lstStyle/>
          <a:p>
            <a:r>
              <a:rPr lang="en-US" dirty="0"/>
              <a:t>Joining A Proven Model</a:t>
            </a:r>
          </a:p>
        </p:txBody>
      </p:sp>
    </p:spTree>
    <p:extLst>
      <p:ext uri="{BB962C8B-B14F-4D97-AF65-F5344CB8AC3E}">
        <p14:creationId xmlns:p14="http://schemas.microsoft.com/office/powerpoint/2010/main" val="2971182578"/>
      </p:ext>
    </p:extLst>
  </p:cSld>
  <p:clrMapOvr>
    <a:masterClrMapping/>
  </p:clrMapOvr>
</p:sld>
</file>

<file path=ppt/theme/theme1.xml><?xml version="1.0" encoding="utf-8"?>
<a:theme xmlns:a="http://schemas.openxmlformats.org/drawingml/2006/main" name="Office Theme">
  <a:themeElements>
    <a:clrScheme name="Safe+Sound">
      <a:dk1>
        <a:srgbClr val="404041"/>
      </a:dk1>
      <a:lt1>
        <a:srgbClr val="FFFFFF"/>
      </a:lt1>
      <a:dk2>
        <a:srgbClr val="2061AE"/>
      </a:dk2>
      <a:lt2>
        <a:srgbClr val="DFE565"/>
      </a:lt2>
      <a:accent1>
        <a:srgbClr val="EF4028"/>
      </a:accent1>
      <a:accent2>
        <a:srgbClr val="2A80E6"/>
      </a:accent2>
      <a:accent3>
        <a:srgbClr val="CACACA"/>
      </a:accent3>
      <a:accent4>
        <a:srgbClr val="515151"/>
      </a:accent4>
      <a:accent5>
        <a:srgbClr val="154073"/>
      </a:accent5>
      <a:accent6>
        <a:srgbClr val="F7FF70"/>
      </a:accent6>
      <a:hlink>
        <a:srgbClr val="05B1FF"/>
      </a:hlink>
      <a:folHlink>
        <a:srgbClr val="95009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29946ae-d974-4d2d-adc2-89ee628fa71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12C8880DC4524597181D9830798484" ma:contentTypeVersion="14" ma:contentTypeDescription="Create a new document." ma:contentTypeScope="" ma:versionID="a2d1bd935cde5c07ec12f53fd815e3fd">
  <xsd:schema xmlns:xsd="http://www.w3.org/2001/XMLSchema" xmlns:xs="http://www.w3.org/2001/XMLSchema" xmlns:p="http://schemas.microsoft.com/office/2006/metadata/properties" xmlns:ns3="a29946ae-d974-4d2d-adc2-89ee628fa71b" xmlns:ns4="ec0cca48-f3bf-4a37-bb50-a265c16043d7" targetNamespace="http://schemas.microsoft.com/office/2006/metadata/properties" ma:root="true" ma:fieldsID="c2cf509a90311a96987c61d4ad610a1c" ns3:_="" ns4:_="">
    <xsd:import namespace="a29946ae-d974-4d2d-adc2-89ee628fa71b"/>
    <xsd:import namespace="ec0cca48-f3bf-4a37-bb50-a265c16043d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9946ae-d974-4d2d-adc2-89ee628fa7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0cca48-f3bf-4a37-bb50-a265c16043d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97C72D-A19A-4613-92AA-5F9359FAFBF4}">
  <ds:schemaRefs>
    <ds:schemaRef ds:uri="http://schemas.microsoft.com/office/infopath/2007/PartnerControls"/>
    <ds:schemaRef ds:uri="http://schemas.openxmlformats.org/package/2006/metadata/core-properties"/>
    <ds:schemaRef ds:uri="http://schemas.microsoft.com/office/2006/documentManagement/types"/>
    <ds:schemaRef ds:uri="a29946ae-d974-4d2d-adc2-89ee628fa71b"/>
    <ds:schemaRef ds:uri="http://purl.org/dc/terms/"/>
    <ds:schemaRef ds:uri="http://www.w3.org/XML/1998/namespace"/>
    <ds:schemaRef ds:uri="http://purl.org/dc/dcmitype/"/>
    <ds:schemaRef ds:uri="ec0cca48-f3bf-4a37-bb50-a265c16043d7"/>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64140589-808B-4BE2-9395-8B3D4355B95D}">
  <ds:schemaRefs>
    <ds:schemaRef ds:uri="http://schemas.microsoft.com/sharepoint/v3/contenttype/forms"/>
  </ds:schemaRefs>
</ds:datastoreItem>
</file>

<file path=customXml/itemProps3.xml><?xml version="1.0" encoding="utf-8"?>
<ds:datastoreItem xmlns:ds="http://schemas.openxmlformats.org/officeDocument/2006/customXml" ds:itemID="{9B00D5BB-06E5-43AE-BC4F-42BAFC5B06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9946ae-d974-4d2d-adc2-89ee628fa71b"/>
    <ds:schemaRef ds:uri="ec0cca48-f3bf-4a37-bb50-a265c16043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2572</TotalTime>
  <Words>2418</Words>
  <Application>Microsoft Office PowerPoint</Application>
  <PresentationFormat>Widescreen</PresentationFormat>
  <Paragraphs>236</Paragraphs>
  <Slides>24</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Rounded MT Bold</vt:lpstr>
      <vt:lpstr>Calibri</vt:lpstr>
      <vt:lpstr>Montserrat</vt:lpstr>
      <vt:lpstr>Montserrat SemiBold</vt:lpstr>
      <vt:lpstr>Symbol</vt:lpstr>
      <vt:lpstr>Office Theme</vt:lpstr>
      <vt:lpstr>Safe+Sound Iowa</vt:lpstr>
      <vt:lpstr>Agenda</vt:lpstr>
      <vt:lpstr>Safe+Sound Iowa </vt:lpstr>
      <vt:lpstr>Safe+Sound Iowa </vt:lpstr>
      <vt:lpstr>Why Reporting Matters </vt:lpstr>
      <vt:lpstr>Ways to Make a Report</vt:lpstr>
      <vt:lpstr>Connecting Concerns, Creating Action</vt:lpstr>
      <vt:lpstr>Safe+Sound Iowa:  </vt:lpstr>
      <vt:lpstr>Joining A Proven Model</vt:lpstr>
      <vt:lpstr>Step-by-Step: How to Make a Report</vt:lpstr>
      <vt:lpstr>How to Make a Report </vt:lpstr>
      <vt:lpstr>How to Make a Report </vt:lpstr>
      <vt:lpstr>How to Make a Report </vt:lpstr>
      <vt:lpstr>PowerPoint Presentation</vt:lpstr>
      <vt:lpstr>Following Up on a Report</vt:lpstr>
      <vt:lpstr>How to Make a Report Frequently Asked Questions</vt:lpstr>
      <vt:lpstr>PowerPoint Presentation</vt:lpstr>
      <vt:lpstr>Lifecycle of a Report</vt:lpstr>
      <vt:lpstr>Lifecycle of a Report</vt:lpstr>
      <vt:lpstr>Lifecycle of a Report</vt:lpstr>
      <vt:lpstr>Lifecycle of a Report</vt:lpstr>
      <vt:lpstr>Lifecycle of a Report Frequently Asked Questions</vt:lpstr>
      <vt:lpstr>False Reporting </vt:lpstr>
      <vt:lpstr>Find more information about Safe+Sound Iowa at SafeandSoundIowa.gov.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Rhonda Clark-Leyda</dc:creator>
  <cp:lastModifiedBy>McClung Debra</cp:lastModifiedBy>
  <cp:revision>133</cp:revision>
  <cp:lastPrinted>2023-01-31T23:43:00Z</cp:lastPrinted>
  <dcterms:created xsi:type="dcterms:W3CDTF">2023-01-29T23:21:43Z</dcterms:created>
  <dcterms:modified xsi:type="dcterms:W3CDTF">2023-08-22T17:48:21Z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0x010100B512C8880DC4524597181D9830798484</vt:lpwstr>
  </property>
</Properties>
</file>